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72" r:id="rId10"/>
    <p:sldId id="264" r:id="rId11"/>
    <p:sldId id="265" r:id="rId12"/>
    <p:sldId id="268" r:id="rId13"/>
    <p:sldId id="274" r:id="rId14"/>
    <p:sldId id="269" r:id="rId15"/>
    <p:sldId id="270" r:id="rId16"/>
    <p:sldId id="271" r:id="rId17"/>
    <p:sldId id="273" r:id="rId18"/>
    <p:sldId id="275"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3"/>
    <p:restoredTop sz="94694"/>
  </p:normalViewPr>
  <p:slideViewPr>
    <p:cSldViewPr snapToGrid="0" snapToObjects="1">
      <p:cViewPr varScale="1">
        <p:scale>
          <a:sx n="69" d="100"/>
          <a:sy n="69" d="100"/>
        </p:scale>
        <p:origin x="6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2523456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t>Welcome, introduction of panel members, review the session agenda— explain that this is a roundtable discussion session and the presentation is just an aid to help prompt discussion points. We’ll begin my identifying the oversight authority for grantees, subrecipients and contractors. </a:t>
            </a:r>
          </a:p>
        </p:txBody>
      </p:sp>
    </p:spTree>
    <p:extLst>
      <p:ext uri="{BB962C8B-B14F-4D97-AF65-F5344CB8AC3E}">
        <p14:creationId xmlns:p14="http://schemas.microsoft.com/office/powerpoint/2010/main" val="2572570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Discussion of contract provisions to safeguard oversight measures. </a:t>
            </a:r>
          </a:p>
          <a:p>
            <a:r>
              <a:t>Point out an example of a FL contractor who took all of the testing records when the contract ended and there was no way for the sub-recipient to demonstrate compliance when they were audited (there were no training records, no testing documents, etc.) </a:t>
            </a:r>
          </a:p>
        </p:txBody>
      </p:sp>
    </p:spTree>
    <p:extLst>
      <p:ext uri="{BB962C8B-B14F-4D97-AF65-F5344CB8AC3E}">
        <p14:creationId xmlns:p14="http://schemas.microsoft.com/office/powerpoint/2010/main" val="238177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Discussion of contract provisions to safeguard oversight measures. </a:t>
            </a:r>
          </a:p>
          <a:p>
            <a:r>
              <a:t>Point out an example of a FL contractor who took all of the testing records when the contract ended and there was no way for the sub-recipient to demonstrate compliance when they were audited (there were no training records, no testing documents, etc.) </a:t>
            </a:r>
          </a:p>
        </p:txBody>
      </p:sp>
    </p:spTree>
    <p:extLst>
      <p:ext uri="{BB962C8B-B14F-4D97-AF65-F5344CB8AC3E}">
        <p14:creationId xmlns:p14="http://schemas.microsoft.com/office/powerpoint/2010/main" val="3141668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t>Introduce the discussion of oversight of testing services providers (collectors, lab, MRO, etc.).  </a:t>
            </a:r>
          </a:p>
        </p:txBody>
      </p:sp>
    </p:spTree>
    <p:extLst>
      <p:ext uri="{BB962C8B-B14F-4D97-AF65-F5344CB8AC3E}">
        <p14:creationId xmlns:p14="http://schemas.microsoft.com/office/powerpoint/2010/main" val="266404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This slide outlines the testing service agents required to comply.</a:t>
            </a:r>
          </a:p>
        </p:txBody>
      </p:sp>
    </p:spTree>
    <p:extLst>
      <p:ext uri="{BB962C8B-B14F-4D97-AF65-F5344CB8AC3E}">
        <p14:creationId xmlns:p14="http://schemas.microsoft.com/office/powerpoint/2010/main" val="39699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r>
              <a:t>Mention that many TPAs are not as familiar with FTA regulations as they are with FMCSA regulations so it’s important to include “experience with FTA-covered employers” as part of the required qualifications in the RFP.</a:t>
            </a:r>
          </a:p>
          <a:p>
            <a:r>
              <a:t>Ask participants if their State DOT coordinates a C/TPA contract that their sub-recipients and grantees can purchase services from. </a:t>
            </a:r>
          </a:p>
        </p:txBody>
      </p:sp>
    </p:spTree>
    <p:extLst>
      <p:ext uri="{BB962C8B-B14F-4D97-AF65-F5344CB8AC3E}">
        <p14:creationId xmlns:p14="http://schemas.microsoft.com/office/powerpoint/2010/main" val="335158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r>
              <a:rPr dirty="0"/>
              <a:t>Mention that many TPAs are not as familiar with FTA regulations as they are with FMCSA regulations so it’s important to include “experience with FTA-covered employers” as part of the required qualifications in the RFP.</a:t>
            </a:r>
          </a:p>
          <a:p>
            <a:r>
              <a:rPr dirty="0"/>
              <a:t>Ask participants if their State DOT coordinates a C/TPA contract that their sub-recipients and grantees can purchase services from. </a:t>
            </a:r>
          </a:p>
        </p:txBody>
      </p:sp>
    </p:spTree>
    <p:extLst>
      <p:ext uri="{BB962C8B-B14F-4D97-AF65-F5344CB8AC3E}">
        <p14:creationId xmlns:p14="http://schemas.microsoft.com/office/powerpoint/2010/main" val="770689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r>
              <a:rPr dirty="0"/>
              <a:t>Mention that many TPAs are not as familiar with FTA regulations as they are with FMCSA regulations so it’s important to include “experience with FTA-covered employers” as part of the required qualifications in the RFP.</a:t>
            </a:r>
          </a:p>
          <a:p>
            <a:r>
              <a:rPr dirty="0"/>
              <a:t>Ask participants if their State DOT coordinates a C/TPA contract that their sub-recipients and grantees can purchase services from. </a:t>
            </a:r>
          </a:p>
        </p:txBody>
      </p:sp>
    </p:spTree>
    <p:extLst>
      <p:ext uri="{BB962C8B-B14F-4D97-AF65-F5344CB8AC3E}">
        <p14:creationId xmlns:p14="http://schemas.microsoft.com/office/powerpoint/2010/main" val="248993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r>
              <a:t>Identify the regulations applicable in transit operations</a:t>
            </a:r>
          </a:p>
        </p:txBody>
      </p:sp>
    </p:spTree>
    <p:extLst>
      <p:ext uri="{BB962C8B-B14F-4D97-AF65-F5344CB8AC3E}">
        <p14:creationId xmlns:p14="http://schemas.microsoft.com/office/powerpoint/2010/main" val="548269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r>
              <a:t>Describe how the funding type determines applicability to the regulations.  Point out that Section 5310 is not included in the list, so an agency that receives only Section 5310 funding is exempt from the drug and alcohol testing regulations— however, if the agency operates vehicles that require a CDL, those drivers are covered by the FMCSA testing rule.  Also point out that a maintenance contractor for a 5311 sub-recipient is also exempt. </a:t>
            </a:r>
          </a:p>
        </p:txBody>
      </p:sp>
    </p:spTree>
    <p:extLst>
      <p:ext uri="{BB962C8B-B14F-4D97-AF65-F5344CB8AC3E}">
        <p14:creationId xmlns:p14="http://schemas.microsoft.com/office/powerpoint/2010/main" val="163952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t>Flowing to the left:  FTA grants funds direct to urban agencies.  If the Direct Grantee uses a contractor for any part of the service they provide, the contractor is “standing in their shoes”, and is required to comply with Part 655 &amp; 40.  </a:t>
            </a:r>
          </a:p>
          <a:p>
            <a:endParaRPr/>
          </a:p>
          <a:p>
            <a:r>
              <a:t>Flowing to the right: FTA grants funding to a State DOT who in turn distributes the funding down to rural transit providers through the 5311 program.  If a 5311 sub-recipient uses a contractor for all or part of the service they provide, the contractor is “standing in their shoes” and is required to comply with Part 655 &amp; 40. *EXCEPTION:  Maintenance contractors in areas with less than 200K population</a:t>
            </a:r>
          </a:p>
        </p:txBody>
      </p:sp>
    </p:spTree>
    <p:extLst>
      <p:ext uri="{BB962C8B-B14F-4D97-AF65-F5344CB8AC3E}">
        <p14:creationId xmlns:p14="http://schemas.microsoft.com/office/powerpoint/2010/main" val="111339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r>
              <a:t>Demonstrate the “trickle down” of oversight responsibility and explain that each entity receiving FTA funds (or contractor being paid using FTA funds) is subject to an FTA drug &amp; alcohol program audit.  </a:t>
            </a:r>
          </a:p>
        </p:txBody>
      </p:sp>
    </p:spTree>
    <p:extLst>
      <p:ext uri="{BB962C8B-B14F-4D97-AF65-F5344CB8AC3E}">
        <p14:creationId xmlns:p14="http://schemas.microsoft.com/office/powerpoint/2010/main" val="344315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t>Let’s discuss the various methods and tools we use to perform oversight of the sub recipients and contractors</a:t>
            </a:r>
          </a:p>
        </p:txBody>
      </p:sp>
    </p:spTree>
    <p:extLst>
      <p:ext uri="{BB962C8B-B14F-4D97-AF65-F5344CB8AC3E}">
        <p14:creationId xmlns:p14="http://schemas.microsoft.com/office/powerpoint/2010/main" val="407766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Questions for discussion regarding methods for oversight. </a:t>
            </a:r>
          </a:p>
        </p:txBody>
      </p:sp>
    </p:spTree>
    <p:extLst>
      <p:ext uri="{BB962C8B-B14F-4D97-AF65-F5344CB8AC3E}">
        <p14:creationId xmlns:p14="http://schemas.microsoft.com/office/powerpoint/2010/main" val="173511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t>Questions for discussion regarding methods for performing oversight activities. </a:t>
            </a:r>
          </a:p>
        </p:txBody>
      </p:sp>
    </p:spTree>
    <p:extLst>
      <p:ext uri="{BB962C8B-B14F-4D97-AF65-F5344CB8AC3E}">
        <p14:creationId xmlns:p14="http://schemas.microsoft.com/office/powerpoint/2010/main" val="287730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t>Discussion of specific tools that an oversight authority may use. </a:t>
            </a:r>
          </a:p>
        </p:txBody>
      </p:sp>
    </p:spTree>
    <p:extLst>
      <p:ext uri="{BB962C8B-B14F-4D97-AF65-F5344CB8AC3E}">
        <p14:creationId xmlns:p14="http://schemas.microsoft.com/office/powerpoint/2010/main" val="379828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Line"/>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Title Text"/>
          <p:cNvSpPr txBox="1">
            <a:spLocks noGrp="1"/>
          </p:cNvSpPr>
          <p:nvPr>
            <p:ph type="title"/>
          </p:nvPr>
        </p:nvSpPr>
        <p:spPr>
          <a:xfrm>
            <a:off x="508000" y="3009900"/>
            <a:ext cx="11988800" cy="2032000"/>
          </a:xfrm>
          <a:prstGeom prst="rect">
            <a:avLst/>
          </a:prstGeom>
        </p:spPr>
        <p:txBody>
          <a:bodyPr anchor="b"/>
          <a:lstStyle/>
          <a:p>
            <a:r>
              <a:t>Title Text</a:t>
            </a:r>
          </a:p>
        </p:txBody>
      </p:sp>
      <p:sp>
        <p:nvSpPr>
          <p:cNvPr id="15" name="Body Level One…"/>
          <p:cNvSpPr txBox="1">
            <a:spLocks noGrp="1"/>
          </p:cNvSpPr>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2154001" y="8763000"/>
            <a:ext cx="342901"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4" name="142761833_2880x1921.jpe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Image"/>
          <p:cNvSpPr>
            <a:spLocks noGrp="1"/>
          </p:cNvSpPr>
          <p:nvPr>
            <p:ph type="pic" idx="13"/>
          </p:nvPr>
        </p:nvSpPr>
        <p:spPr>
          <a:xfrm>
            <a:off x="622300" y="1181100"/>
            <a:ext cx="11760200" cy="5676900"/>
          </a:xfrm>
          <a:prstGeom prst="rect">
            <a:avLst/>
          </a:prstGeom>
          <a:ln w="9525">
            <a:round/>
          </a:ln>
        </p:spPr>
        <p:txBody>
          <a:bodyPr lIns="91439" tIns="45719" rIns="91439" bIns="45719" anchor="t">
            <a:noAutofit/>
          </a:bodyPr>
          <a:lstStyle/>
          <a:p>
            <a:endParaRPr/>
          </a:p>
        </p:txBody>
      </p:sp>
      <p:sp>
        <p:nvSpPr>
          <p:cNvPr id="24" name="Title Text"/>
          <p:cNvSpPr txBox="1">
            <a:spLocks noGrp="1"/>
          </p:cNvSpPr>
          <p:nvPr>
            <p:ph type="title"/>
          </p:nvPr>
        </p:nvSpPr>
        <p:spPr>
          <a:xfrm>
            <a:off x="508000" y="7099300"/>
            <a:ext cx="11988800" cy="1117600"/>
          </a:xfrm>
          <a:prstGeom prst="rect">
            <a:avLst/>
          </a:prstGeom>
        </p:spPr>
        <p:txBody>
          <a:bodyPr anchor="b"/>
          <a:lstStyle/>
          <a:p>
            <a:r>
              <a:t>Title Text</a:t>
            </a:r>
          </a:p>
        </p:txBody>
      </p:sp>
      <p:sp>
        <p:nvSpPr>
          <p:cNvPr id="25" name="Body Level One…"/>
          <p:cNvSpPr txBox="1">
            <a:spLocks noGrp="1"/>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08000" y="3860800"/>
            <a:ext cx="11988800" cy="2032000"/>
          </a:xfrm>
          <a:prstGeom prst="rect">
            <a:avLst/>
          </a:prstGeom>
        </p:spPr>
        <p:txBody>
          <a:bodyP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Image"/>
          <p:cNvSpPr>
            <a:spLocks noGrp="1"/>
          </p:cNvSpPr>
          <p:nvPr>
            <p:ph type="pic" sz="half" idx="13"/>
          </p:nvPr>
        </p:nvSpPr>
        <p:spPr>
          <a:xfrm>
            <a:off x="6805519" y="981849"/>
            <a:ext cx="5575301" cy="7531101"/>
          </a:xfrm>
          <a:prstGeom prst="rect">
            <a:avLst/>
          </a:prstGeom>
          <a:ln w="9525">
            <a:round/>
          </a:ln>
        </p:spPr>
        <p:txBody>
          <a:bodyPr lIns="91439" tIns="45719" rIns="91439" bIns="45719" anchor="t">
            <a:noAutofit/>
          </a:bodyPr>
          <a:lstStyle/>
          <a:p>
            <a:endParaRPr/>
          </a:p>
        </p:txBody>
      </p:sp>
      <p:sp>
        <p:nvSpPr>
          <p:cNvPr id="42" name="Title Text"/>
          <p:cNvSpPr txBox="1">
            <a:spLocks noGrp="1"/>
          </p:cNvSpPr>
          <p:nvPr>
            <p:ph type="title"/>
          </p:nvPr>
        </p:nvSpPr>
        <p:spPr>
          <a:xfrm>
            <a:off x="508000" y="2400300"/>
            <a:ext cx="5829300" cy="6070600"/>
          </a:xfrm>
          <a:prstGeom prst="rect">
            <a:avLst/>
          </a:prstGeom>
        </p:spPr>
        <p:txBody>
          <a:bodyPr anchor="t"/>
          <a:lstStyle/>
          <a:p>
            <a:r>
              <a:t>Title Text</a:t>
            </a:r>
          </a:p>
        </p:txBody>
      </p:sp>
      <p:sp>
        <p:nvSpPr>
          <p:cNvPr id="43" name="Body Level One…"/>
          <p:cNvSpPr txBox="1">
            <a:spLocks noGrp="1"/>
          </p:cNvSpPr>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51" name="Line"/>
          <p:cNvSpPr/>
          <p:nvPr/>
        </p:nvSpPr>
        <p:spPr>
          <a:xfrm>
            <a:off x="508000" y="25781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2" name="Line"/>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3" name="Line"/>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4" name="Title Text"/>
          <p:cNvSpPr txBox="1">
            <a:spLocks noGrp="1"/>
          </p:cNvSpPr>
          <p:nvPr>
            <p:ph type="title"/>
          </p:nvPr>
        </p:nvSpPr>
        <p:spPr>
          <a:prstGeom prst="rect">
            <a:avLst/>
          </a:prstGeom>
        </p:spPr>
        <p:txBody>
          <a:bodyPr/>
          <a:lstStyle/>
          <a:p>
            <a:r>
              <a:t>Title Text</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2" name="Line"/>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3" name="Line"/>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4" name="Line"/>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5" name="Image"/>
          <p:cNvSpPr>
            <a:spLocks noGrp="1"/>
          </p:cNvSpPr>
          <p:nvPr>
            <p:ph type="pic" sz="quarter" idx="13"/>
          </p:nvPr>
        </p:nvSpPr>
        <p:spPr>
          <a:xfrm>
            <a:off x="6654800" y="977900"/>
            <a:ext cx="5727700" cy="3606800"/>
          </a:xfrm>
          <a:prstGeom prst="rect">
            <a:avLst/>
          </a:prstGeom>
          <a:ln w="9525">
            <a:round/>
          </a:ln>
        </p:spPr>
        <p:txBody>
          <a:bodyPr lIns="91439" tIns="45719" rIns="91439" bIns="45719" anchor="t">
            <a:noAutofit/>
          </a:bodyPr>
          <a:lstStyle/>
          <a:p>
            <a:endParaRPr/>
          </a:p>
        </p:txBody>
      </p:sp>
      <p:sp>
        <p:nvSpPr>
          <p:cNvPr id="96" name="Image"/>
          <p:cNvSpPr>
            <a:spLocks noGrp="1"/>
          </p:cNvSpPr>
          <p:nvPr>
            <p:ph type="pic" sz="quarter" idx="14"/>
          </p:nvPr>
        </p:nvSpPr>
        <p:spPr>
          <a:xfrm>
            <a:off x="6654800" y="5003800"/>
            <a:ext cx="5727700" cy="3644900"/>
          </a:xfrm>
          <a:prstGeom prst="rect">
            <a:avLst/>
          </a:prstGeom>
          <a:ln w="9525">
            <a:round/>
          </a:ln>
        </p:spPr>
        <p:txBody>
          <a:bodyPr lIns="91439" tIns="45719" rIns="91439" bIns="45719" anchor="t">
            <a:noAutofit/>
          </a:bodyPr>
          <a:lstStyle/>
          <a:p>
            <a:endParaRPr/>
          </a:p>
        </p:txBody>
      </p:sp>
      <p:sp>
        <p:nvSpPr>
          <p:cNvPr id="97" name="Image"/>
          <p:cNvSpPr>
            <a:spLocks noGrp="1"/>
          </p:cNvSpPr>
          <p:nvPr>
            <p:ph type="pic" sz="half" idx="15"/>
          </p:nvPr>
        </p:nvSpPr>
        <p:spPr>
          <a:xfrm>
            <a:off x="620619" y="975499"/>
            <a:ext cx="5575301" cy="7670801"/>
          </a:xfrm>
          <a:prstGeom prst="rect">
            <a:avLst/>
          </a:prstGeom>
          <a:ln w="9525">
            <a:round/>
          </a:ln>
        </p:spPr>
        <p:txBody>
          <a:bodyPr lIns="91439" tIns="45719" rIns="91439" bIns="45719" anchor="t">
            <a:noAutofit/>
          </a:bodyPr>
          <a:lstStyle/>
          <a:p>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5" name="–Johnny Appleseed"/>
          <p:cNvSpPr txBox="1">
            <a:spLocks noGrp="1"/>
          </p:cNvSpPr>
          <p:nvPr>
            <p:ph type="body" sz="quarter" idx="13"/>
          </p:nvPr>
        </p:nvSpPr>
        <p:spPr>
          <a:xfrm>
            <a:off x="508000" y="5918200"/>
            <a:ext cx="11988800" cy="533400"/>
          </a:xfrm>
          <a:prstGeom prst="rect">
            <a:avLst/>
          </a:prstGeom>
        </p:spPr>
        <p:txBody>
          <a:bodyPr anchor="t">
            <a:spAutoFit/>
          </a:bodyPr>
          <a:lstStyle>
            <a:lvl1pPr marL="0" indent="0" algn="ctr">
              <a:lnSpc>
                <a:spcPct val="140000"/>
              </a:lnSpc>
              <a:spcBef>
                <a:spcPts val="0"/>
              </a:spcBef>
              <a:buSzTx/>
              <a:buNone/>
              <a:defRPr sz="3000" i="1">
                <a:solidFill>
                  <a:srgbClr val="9D9D9D"/>
                </a:solidFill>
              </a:defRPr>
            </a:lvl1pPr>
          </a:lstStyle>
          <a:p>
            <a:r>
              <a:t>–Johnny Appleseed</a:t>
            </a:r>
          </a:p>
        </p:txBody>
      </p:sp>
      <p:sp>
        <p:nvSpPr>
          <p:cNvPr id="106" name="“Type a quote here.”"/>
          <p:cNvSpPr txBox="1">
            <a:spLocks noGrp="1"/>
          </p:cNvSpPr>
          <p:nvPr>
            <p:ph type="body" sz="quarter" idx="14"/>
          </p:nvPr>
        </p:nvSpPr>
        <p:spPr>
          <a:xfrm>
            <a:off x="1270000" y="4298950"/>
            <a:ext cx="10464800" cy="622300"/>
          </a:xfrm>
          <a:prstGeom prst="rect">
            <a:avLst/>
          </a:prstGeom>
        </p:spPr>
        <p:txBody>
          <a:bodyPr>
            <a:spAutoFit/>
          </a:bodyPr>
          <a:lstStyle>
            <a:lvl1pPr marL="0" indent="0" algn="ctr">
              <a:lnSpc>
                <a:spcPct val="120000"/>
              </a:lnSpc>
              <a:spcBef>
                <a:spcPts val="0"/>
              </a:spcBef>
              <a:buSzTx/>
              <a:buNone/>
              <a:defRPr sz="3600"/>
            </a:lvl1pPr>
          </a:lstStyle>
          <a:p>
            <a:r>
              <a:t>“Type a quote here.” </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Line"/>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Body Level One…"/>
          <p:cNvSpPr txBox="1">
            <a:spLocks noGrp="1"/>
          </p:cNvSpPr>
          <p:nvPr>
            <p:ph type="body" idx="1"/>
          </p:nvPr>
        </p:nvSpPr>
        <p:spPr>
          <a:xfrm>
            <a:off x="508000" y="977900"/>
            <a:ext cx="11988800" cy="7785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6" name="Slide Number"/>
          <p:cNvSpPr txBox="1">
            <a:spLocks noGrp="1"/>
          </p:cNvSpPr>
          <p:nvPr>
            <p:ph type="sldNum" sz="quarter" idx="2"/>
          </p:nvPr>
        </p:nvSpPr>
        <p:spPr>
          <a:xfrm>
            <a:off x="12166701" y="8763000"/>
            <a:ext cx="342901"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1pPr>
      <a:lvl2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2pPr>
      <a:lvl3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3pPr>
      <a:lvl4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4pPr>
      <a:lvl5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5pPr>
      <a:lvl6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6pPr>
      <a:lvl7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7pPr>
      <a:lvl8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8pPr>
      <a:lvl9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9pPr>
    </p:titleStyle>
    <p:bodyStyle>
      <a:lvl1pPr marL="419100" marR="0" indent="-419100" algn="l" defTabSz="584200" rtl="0" latinLnBrk="0">
        <a:lnSpc>
          <a:spcPct val="100000"/>
        </a:lnSpc>
        <a:spcBef>
          <a:spcPts val="4200"/>
        </a:spcBef>
        <a:spcAft>
          <a:spcPts val="0"/>
        </a:spcAft>
        <a:buClrTx/>
        <a:buSzPct val="30000"/>
        <a:buFontTx/>
        <a:buBlip>
          <a:blip r:embed="rId14"/>
        </a:buBlip>
        <a:tabLst/>
        <a:defRPr sz="3400" b="0" i="0" u="none" strike="noStrike" cap="none" spc="0" baseline="0">
          <a:ln>
            <a:noFill/>
          </a:ln>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14"/>
        </a:buBlip>
        <a:tabLst/>
        <a:defRPr sz="3400" b="0" i="0" u="none" strike="noStrike" cap="none" spc="0" baseline="0">
          <a:ln>
            <a:noFill/>
          </a:ln>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14"/>
        </a:buBlip>
        <a:tabLst/>
        <a:defRPr sz="3400" b="0" i="0" u="none" strike="noStrike" cap="none" spc="0" baseline="0">
          <a:ln>
            <a:noFill/>
          </a:ln>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14"/>
        </a:buBlip>
        <a:tabLst/>
        <a:defRPr sz="3400" b="0" i="0" u="none" strike="noStrike" cap="none" spc="0" baseline="0">
          <a:ln>
            <a:noFill/>
          </a:ln>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14"/>
        </a:buBlip>
        <a:tabLst/>
        <a:defRPr sz="3400" b="0" i="0" u="none" strike="noStrike" cap="none" spc="0" baseline="0">
          <a:ln>
            <a:noFill/>
          </a:ln>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14"/>
        </a:buBlip>
        <a:tabLst/>
        <a:defRPr sz="3400" b="0" i="0" u="none" strike="noStrike" cap="none" spc="0" baseline="0">
          <a:ln>
            <a:noFill/>
          </a:ln>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14"/>
        </a:buBlip>
        <a:tabLst/>
        <a:defRPr sz="3400" b="0" i="0" u="none" strike="noStrike" cap="none" spc="0" baseline="0">
          <a:ln>
            <a:noFill/>
          </a:ln>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14"/>
        </a:buBlip>
        <a:tabLst/>
        <a:defRPr sz="3400" b="0" i="0" u="none" strike="noStrike" cap="none" spc="0" baseline="0">
          <a:ln>
            <a:noFill/>
          </a:ln>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14"/>
        </a:buBlip>
        <a:tabLst/>
        <a:defRPr sz="3400" b="0" i="0" u="none" strike="noStrike" cap="none" spc="0" baseline="0">
          <a:ln>
            <a:noFill/>
          </a:ln>
          <a:solidFill>
            <a:srgbClr val="60606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transit-safety.fta.dot.gov/drugandalcohol/tool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am.cutr.usf.edu/" TargetMode="External"/><Relationship Id="rId4" Type="http://schemas.openxmlformats.org/officeDocument/2006/relationships/hyperlink" Target="http://www.dot.state.mn.us/transit/drug-alcohol/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131" name="Best Practices Roundtable"/>
          <p:cNvSpPr txBox="1">
            <a:spLocks noGrp="1"/>
          </p:cNvSpPr>
          <p:nvPr>
            <p:ph type="title"/>
          </p:nvPr>
        </p:nvSpPr>
        <p:spPr>
          <a:xfrm>
            <a:off x="507999" y="7484963"/>
            <a:ext cx="12653365" cy="1117601"/>
          </a:xfrm>
          <a:prstGeom prst="rect">
            <a:avLst/>
          </a:prstGeom>
        </p:spPr>
        <p:txBody>
          <a:bodyPr>
            <a:normAutofit fontScale="90000"/>
          </a:bodyPr>
          <a:lstStyle>
            <a:lvl1pPr defTabSz="531622">
              <a:defRPr sz="5824">
                <a:solidFill>
                  <a:srgbClr val="000000"/>
                </a:solidFill>
                <a:latin typeface="Arial Rounded MT Bold"/>
                <a:ea typeface="Arial Rounded MT Bold"/>
                <a:cs typeface="Arial Rounded MT Bold"/>
                <a:sym typeface="Arial Rounded MT Bold"/>
              </a:defRPr>
            </a:lvl1pPr>
          </a:lstStyle>
          <a:p>
            <a:r>
              <a:rPr dirty="0"/>
              <a:t>Best Practices </a:t>
            </a:r>
            <a:r>
              <a:rPr lang="en-US" dirty="0"/>
              <a:t/>
            </a:r>
            <a:br>
              <a:rPr lang="en-US" dirty="0"/>
            </a:br>
            <a:r>
              <a:rPr lang="en-US" dirty="0"/>
              <a:t>Panel Discussion</a:t>
            </a:r>
            <a:endParaRPr dirty="0"/>
          </a:p>
        </p:txBody>
      </p:sp>
      <p:sp>
        <p:nvSpPr>
          <p:cNvPr id="132" name="2019 FTA Annual Drug &amp; Alcohol Program National Conference"/>
          <p:cNvSpPr txBox="1">
            <a:spLocks noGrp="1"/>
          </p:cNvSpPr>
          <p:nvPr>
            <p:ph type="body" sz="quarter" idx="1"/>
          </p:nvPr>
        </p:nvSpPr>
        <p:spPr>
          <a:xfrm>
            <a:off x="508000" y="8641772"/>
            <a:ext cx="11988801" cy="838201"/>
          </a:xfrm>
          <a:prstGeom prst="rect">
            <a:avLst/>
          </a:prstGeom>
        </p:spPr>
        <p:txBody>
          <a:bodyPr/>
          <a:lstStyle>
            <a:lvl1pPr>
              <a:defRPr sz="3000">
                <a:solidFill>
                  <a:srgbClr val="000000"/>
                </a:solidFill>
                <a:latin typeface="Avenir Book"/>
                <a:ea typeface="Avenir Book"/>
                <a:cs typeface="Avenir Book"/>
                <a:sym typeface="Avenir Book"/>
              </a:defRPr>
            </a:lvl1pPr>
          </a:lstStyle>
          <a:p>
            <a:r>
              <a:t>2019 FTA Annual Drug &amp; Alcohol Program National Conference </a:t>
            </a:r>
          </a:p>
        </p:txBody>
      </p:sp>
      <p:grpSp>
        <p:nvGrpSpPr>
          <p:cNvPr id="135" name="DA623785-2972-4CC3-8B61-84B227C0CB8B-L0-001.png"/>
          <p:cNvGrpSpPr/>
          <p:nvPr/>
        </p:nvGrpSpPr>
        <p:grpSpPr>
          <a:xfrm>
            <a:off x="1186609" y="692727"/>
            <a:ext cx="10631581" cy="6211454"/>
            <a:chOff x="0" y="0"/>
            <a:chExt cx="11205812" cy="6897009"/>
          </a:xfrm>
        </p:grpSpPr>
        <p:pic>
          <p:nvPicPr>
            <p:cNvPr id="134" name="DA623785-2972-4CC3-8B61-84B227C0CB8B-L0-001.png" descr="DA623785-2972-4CC3-8B61-84B227C0CB8B-L0-001.png"/>
            <p:cNvPicPr>
              <a:picLocks noChangeAspect="1"/>
            </p:cNvPicPr>
            <p:nvPr/>
          </p:nvPicPr>
          <p:blipFill>
            <a:blip r:embed="rId2">
              <a:extLst/>
            </a:blip>
            <a:stretch>
              <a:fillRect/>
            </a:stretch>
          </p:blipFill>
          <p:spPr>
            <a:xfrm>
              <a:off x="127000" y="88900"/>
              <a:ext cx="10951813" cy="6566810"/>
            </a:xfrm>
            <a:prstGeom prst="rect">
              <a:avLst/>
            </a:prstGeom>
            <a:ln>
              <a:noFill/>
            </a:ln>
            <a:effectLst/>
          </p:spPr>
        </p:pic>
        <p:pic>
          <p:nvPicPr>
            <p:cNvPr id="133" name="DA623785-2972-4CC3-8B61-84B227C0CB8B-L0-001.png" descr="DA623785-2972-4CC3-8B61-84B227C0CB8B-L0-001.png"/>
            <p:cNvPicPr>
              <a:picLocks/>
            </p:cNvPicPr>
            <p:nvPr/>
          </p:nvPicPr>
          <p:blipFill>
            <a:blip r:embed="rId3">
              <a:extLst/>
            </a:blip>
            <a:stretch>
              <a:fillRect/>
            </a:stretch>
          </p:blipFill>
          <p:spPr>
            <a:xfrm>
              <a:off x="0" y="0"/>
              <a:ext cx="11205813" cy="6897010"/>
            </a:xfrm>
            <a:prstGeom prst="rect">
              <a:avLst/>
            </a:prstGeom>
            <a:effec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200" name="Tools for monitoring compliance"/>
          <p:cNvSpPr txBox="1">
            <a:spLocks noGrp="1"/>
          </p:cNvSpPr>
          <p:nvPr>
            <p:ph type="title"/>
          </p:nvPr>
        </p:nvSpPr>
        <p:spPr>
          <a:prstGeom prst="rect">
            <a:avLst/>
          </a:prstGeom>
        </p:spPr>
        <p:txBody>
          <a:bodyPr/>
          <a:lstStyle>
            <a:lvl1pPr defTabSz="578358">
              <a:defRPr sz="6336">
                <a:solidFill>
                  <a:srgbClr val="000000"/>
                </a:solidFill>
                <a:latin typeface="Arial Rounded MT Bold"/>
                <a:ea typeface="Arial Rounded MT Bold"/>
                <a:cs typeface="Arial Rounded MT Bold"/>
                <a:sym typeface="Arial Rounded MT Bold"/>
              </a:defRPr>
            </a:lvl1pPr>
          </a:lstStyle>
          <a:p>
            <a:r>
              <a:t>Tools for monitoring compliance</a:t>
            </a:r>
          </a:p>
        </p:txBody>
      </p:sp>
      <p:sp>
        <p:nvSpPr>
          <p:cNvPr id="201" name="Do you use an audit questionnaire to interview the DER?…"/>
          <p:cNvSpPr txBox="1">
            <a:spLocks noGrp="1"/>
          </p:cNvSpPr>
          <p:nvPr>
            <p:ph type="body" idx="1"/>
          </p:nvPr>
        </p:nvSpPr>
        <p:spPr>
          <a:xfrm>
            <a:off x="398872" y="2667000"/>
            <a:ext cx="11808252" cy="6375398"/>
          </a:xfrm>
          <a:prstGeom prst="rect">
            <a:avLst/>
          </a:prstGeom>
        </p:spPr>
        <p:txBody>
          <a:bodyPr/>
          <a:lstStyle/>
          <a:p>
            <a:pPr marL="402335" indent="-402335" defTabSz="560831">
              <a:spcBef>
                <a:spcPts val="4000"/>
              </a:spcBef>
              <a:buBlip>
                <a:blip r:embed="rId3"/>
              </a:buBlip>
              <a:defRPr sz="3264">
                <a:solidFill>
                  <a:srgbClr val="000000"/>
                </a:solidFill>
                <a:latin typeface="Arial Rounded MT Bold"/>
                <a:ea typeface="Arial Rounded MT Bold"/>
                <a:cs typeface="Arial Rounded MT Bold"/>
                <a:sym typeface="Arial Rounded MT Bold"/>
              </a:defRPr>
            </a:pPr>
            <a:r>
              <a:rPr lang="en-US" dirty="0"/>
              <a:t>What are some examples of tools you use during a compliance review?</a:t>
            </a:r>
          </a:p>
          <a:p>
            <a:pPr marL="821435" lvl="1" indent="-402335" defTabSz="560831">
              <a:spcBef>
                <a:spcPts val="4000"/>
              </a:spcBef>
              <a:defRPr sz="3264">
                <a:solidFill>
                  <a:srgbClr val="000000"/>
                </a:solidFill>
                <a:latin typeface="Arial Rounded MT Bold"/>
                <a:ea typeface="Arial Rounded MT Bold"/>
                <a:cs typeface="Arial Rounded MT Bold"/>
                <a:sym typeface="Arial Rounded MT Bold"/>
              </a:defRPr>
            </a:pPr>
            <a:r>
              <a:rPr lang="en-US" dirty="0"/>
              <a:t>DER interview questionnaire?</a:t>
            </a:r>
          </a:p>
          <a:p>
            <a:pPr marL="821435" lvl="1" indent="-402335" defTabSz="560831">
              <a:spcBef>
                <a:spcPts val="4000"/>
              </a:spcBef>
              <a:defRPr sz="3264">
                <a:solidFill>
                  <a:srgbClr val="000000"/>
                </a:solidFill>
                <a:latin typeface="Arial Rounded MT Bold"/>
                <a:ea typeface="Arial Rounded MT Bold"/>
                <a:cs typeface="Arial Rounded MT Bold"/>
                <a:sym typeface="Arial Rounded MT Bold"/>
              </a:defRPr>
            </a:pPr>
            <a:r>
              <a:rPr lang="en-US" dirty="0"/>
              <a:t>Records review checklist?</a:t>
            </a:r>
          </a:p>
          <a:p>
            <a:pPr marL="821435" lvl="1" indent="-402335" defTabSz="560831">
              <a:spcBef>
                <a:spcPts val="4000"/>
              </a:spcBef>
              <a:defRPr sz="3264">
                <a:solidFill>
                  <a:srgbClr val="000000"/>
                </a:solidFill>
                <a:latin typeface="Arial Rounded MT Bold"/>
                <a:ea typeface="Arial Rounded MT Bold"/>
                <a:cs typeface="Arial Rounded MT Bold"/>
                <a:sym typeface="Arial Rounded MT Bold"/>
              </a:defRPr>
            </a:pPr>
            <a:r>
              <a:rPr lang="en-US" dirty="0"/>
              <a:t>Trend </a:t>
            </a:r>
            <a:r>
              <a:rPr lang="en-US" dirty="0" smtClean="0"/>
              <a:t>analysis?</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205" name="Records review:…"/>
          <p:cNvSpPr txBox="1">
            <a:spLocks noGrp="1"/>
          </p:cNvSpPr>
          <p:nvPr>
            <p:ph type="title"/>
          </p:nvPr>
        </p:nvSpPr>
        <p:spPr>
          <a:prstGeom prst="rect">
            <a:avLst/>
          </a:prstGeom>
        </p:spPr>
        <p:txBody>
          <a:bodyPr/>
          <a:lstStyle/>
          <a:p>
            <a:pPr defTabSz="578358">
              <a:defRPr sz="6336">
                <a:solidFill>
                  <a:srgbClr val="000000"/>
                </a:solidFill>
                <a:latin typeface="Arial Rounded MT Bold"/>
                <a:ea typeface="Arial Rounded MT Bold"/>
                <a:cs typeface="Arial Rounded MT Bold"/>
                <a:sym typeface="Arial Rounded MT Bold"/>
              </a:defRPr>
            </a:pPr>
            <a:r>
              <a:rPr dirty="0"/>
              <a:t>Records review</a:t>
            </a:r>
          </a:p>
        </p:txBody>
      </p:sp>
      <p:sp>
        <p:nvSpPr>
          <p:cNvPr id="206" name="Policy and documentation that employees received policy…"/>
          <p:cNvSpPr txBox="1">
            <a:spLocks noGrp="1"/>
          </p:cNvSpPr>
          <p:nvPr>
            <p:ph type="body" idx="1"/>
          </p:nvPr>
        </p:nvSpPr>
        <p:spPr>
          <a:xfrm>
            <a:off x="508000" y="2863122"/>
            <a:ext cx="11988800" cy="6090284"/>
          </a:xfrm>
          <a:prstGeom prst="rect">
            <a:avLst/>
          </a:prstGeom>
        </p:spPr>
        <p:txBody>
          <a:bodyPr>
            <a:normAutofit/>
          </a:bodyPr>
          <a:lstStyle/>
          <a:p>
            <a:pPr marL="687323" lvl="1" indent="-343661" defTabSz="479044">
              <a:spcBef>
                <a:spcPts val="3400"/>
              </a:spcBef>
              <a:buBlip>
                <a:blip r:embed="rId2"/>
              </a:buBlip>
              <a:defRPr sz="2788">
                <a:solidFill>
                  <a:srgbClr val="000000"/>
                </a:solidFill>
                <a:latin typeface="Arial Rounded MT Bold"/>
                <a:ea typeface="Arial Rounded MT Bold"/>
                <a:cs typeface="Arial Rounded MT Bold"/>
                <a:sym typeface="Arial Rounded MT Bold"/>
              </a:defRPr>
            </a:pPr>
            <a:r>
              <a:rPr lang="en-US" sz="3200" dirty="0"/>
              <a:t>What are some of the key records that you review to determine a sub-recipient’s or contractor’s level of compliance?</a:t>
            </a:r>
          </a:p>
          <a:p>
            <a:pPr marL="1106423" lvl="2" indent="-343661" defTabSz="479044">
              <a:spcBef>
                <a:spcPts val="3400"/>
              </a:spcBef>
              <a:defRPr sz="2788">
                <a:solidFill>
                  <a:srgbClr val="000000"/>
                </a:solidFill>
                <a:latin typeface="Arial Rounded MT Bold"/>
                <a:ea typeface="Arial Rounded MT Bold"/>
                <a:cs typeface="Arial Rounded MT Bold"/>
                <a:sym typeface="Arial Rounded MT Bold"/>
              </a:defRPr>
            </a:pPr>
            <a:r>
              <a:rPr lang="en-US" sz="3200" dirty="0"/>
              <a:t>Policy?</a:t>
            </a:r>
          </a:p>
          <a:p>
            <a:pPr marL="1106423" lvl="2" indent="-343661" defTabSz="479044">
              <a:spcBef>
                <a:spcPts val="3400"/>
              </a:spcBef>
              <a:defRPr sz="2788">
                <a:solidFill>
                  <a:srgbClr val="000000"/>
                </a:solidFill>
                <a:latin typeface="Arial Rounded MT Bold"/>
                <a:ea typeface="Arial Rounded MT Bold"/>
                <a:cs typeface="Arial Rounded MT Bold"/>
                <a:sym typeface="Arial Rounded MT Bold"/>
              </a:defRPr>
            </a:pPr>
            <a:r>
              <a:rPr lang="en-US" sz="3200" dirty="0"/>
              <a:t>Training tools used (meeting minimums)?</a:t>
            </a:r>
          </a:p>
          <a:p>
            <a:pPr marL="1106423" lvl="2" indent="-343661" defTabSz="479044">
              <a:spcBef>
                <a:spcPts val="3400"/>
              </a:spcBef>
              <a:defRPr sz="2788">
                <a:solidFill>
                  <a:srgbClr val="000000"/>
                </a:solidFill>
                <a:latin typeface="Arial Rounded MT Bold"/>
                <a:ea typeface="Arial Rounded MT Bold"/>
                <a:cs typeface="Arial Rounded MT Bold"/>
                <a:sym typeface="Arial Rounded MT Bold"/>
              </a:defRPr>
            </a:pPr>
            <a:r>
              <a:rPr lang="en-US" sz="3200" dirty="0"/>
              <a:t>Random lists and random testing dates/times?</a:t>
            </a:r>
          </a:p>
          <a:p>
            <a:pPr marL="1106423" lvl="2" indent="-343661" defTabSz="479044">
              <a:spcBef>
                <a:spcPts val="3400"/>
              </a:spcBef>
              <a:defRPr sz="2788">
                <a:solidFill>
                  <a:srgbClr val="000000"/>
                </a:solidFill>
                <a:latin typeface="Arial Rounded MT Bold"/>
                <a:ea typeface="Arial Rounded MT Bold"/>
                <a:cs typeface="Arial Rounded MT Bold"/>
                <a:sym typeface="Arial Rounded MT Bold"/>
              </a:defRPr>
            </a:pPr>
            <a:r>
              <a:rPr lang="en-US" sz="3200" dirty="0"/>
              <a:t>Post-accident and reasonable suspicion determination forms?</a:t>
            </a:r>
          </a:p>
          <a:p>
            <a:pPr marL="687323" lvl="1" indent="-343661" defTabSz="479044">
              <a:spcBef>
                <a:spcPts val="3400"/>
              </a:spcBef>
              <a:buBlip>
                <a:blip r:embed="rId2"/>
              </a:buBlip>
              <a:defRPr sz="2788">
                <a:solidFill>
                  <a:srgbClr val="000000"/>
                </a:solidFill>
                <a:latin typeface="Arial Rounded MT Bold"/>
                <a:ea typeface="Arial Rounded MT Bold"/>
                <a:cs typeface="Arial Rounded MT Bold"/>
                <a:sym typeface="Arial Rounded MT Bold"/>
              </a:defRPr>
            </a:pP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214" name="Start with the contract"/>
          <p:cNvSpPr txBox="1">
            <a:spLocks noGrp="1"/>
          </p:cNvSpPr>
          <p:nvPr>
            <p:ph type="title"/>
          </p:nvPr>
        </p:nvSpPr>
        <p:spPr>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rPr lang="en-US" dirty="0"/>
              <a:t>Contractors</a:t>
            </a:r>
            <a:endParaRPr dirty="0"/>
          </a:p>
        </p:txBody>
      </p:sp>
      <p:sp>
        <p:nvSpPr>
          <p:cNvPr id="215" name="Are your contracts and grant applications contingent on compliance to Parts 655&amp;40?…"/>
          <p:cNvSpPr txBox="1">
            <a:spLocks noGrp="1"/>
          </p:cNvSpPr>
          <p:nvPr>
            <p:ph type="body" sz="half" idx="1"/>
          </p:nvPr>
        </p:nvSpPr>
        <p:spPr>
          <a:xfrm>
            <a:off x="5096604" y="2728209"/>
            <a:ext cx="7751618" cy="6249441"/>
          </a:xfrm>
          <a:prstGeom prst="rect">
            <a:avLst/>
          </a:prstGeom>
        </p:spPr>
        <p:txBody>
          <a:bodyPr>
            <a:normAutofit/>
          </a:bodyPr>
          <a:lstStyle/>
          <a:p>
            <a:pPr marL="368807" indent="-368807" defTabSz="514095">
              <a:spcBef>
                <a:spcPts val="3600"/>
              </a:spcBef>
              <a:buBlip>
                <a:blip r:embed="rId3"/>
              </a:buBlip>
              <a:defRPr sz="2992">
                <a:solidFill>
                  <a:srgbClr val="000000"/>
                </a:solidFill>
                <a:latin typeface="Arial Rounded MT Bold"/>
                <a:ea typeface="Arial Rounded MT Bold"/>
                <a:cs typeface="Arial Rounded MT Bold"/>
                <a:sym typeface="Arial Rounded MT Bold"/>
              </a:defRPr>
            </a:pPr>
            <a:r>
              <a:rPr dirty="0"/>
              <a:t>Are your contracts contingent on compliance to Parts 655</a:t>
            </a:r>
            <a:r>
              <a:rPr lang="en-US" dirty="0"/>
              <a:t> </a:t>
            </a:r>
            <a:r>
              <a:rPr dirty="0"/>
              <a:t>&amp;</a:t>
            </a:r>
            <a:r>
              <a:rPr lang="en-US" dirty="0"/>
              <a:t> </a:t>
            </a:r>
            <a:r>
              <a:rPr dirty="0"/>
              <a:t>40? </a:t>
            </a:r>
          </a:p>
          <a:p>
            <a:pPr marL="368807" indent="-368807" defTabSz="514095">
              <a:spcBef>
                <a:spcPts val="3600"/>
              </a:spcBef>
              <a:buBlip>
                <a:blip r:embed="rId3"/>
              </a:buBlip>
              <a:defRPr sz="2992">
                <a:solidFill>
                  <a:srgbClr val="000000"/>
                </a:solidFill>
                <a:latin typeface="Arial Rounded MT Bold"/>
                <a:ea typeface="Arial Rounded MT Bold"/>
                <a:cs typeface="Arial Rounded MT Bold"/>
                <a:sym typeface="Arial Rounded MT Bold"/>
              </a:defRPr>
            </a:pPr>
            <a:r>
              <a:rPr lang="en-US" dirty="0"/>
              <a:t>Do you include a clause that ensures access to testing records even after the contract term has ended? </a:t>
            </a:r>
          </a:p>
          <a:p>
            <a:pPr marL="368807" indent="-368807" defTabSz="514095">
              <a:spcBef>
                <a:spcPts val="3600"/>
              </a:spcBef>
              <a:buBlip>
                <a:blip r:embed="rId3"/>
              </a:buBlip>
              <a:defRPr sz="2992">
                <a:solidFill>
                  <a:srgbClr val="000000"/>
                </a:solidFill>
                <a:latin typeface="Arial Rounded MT Bold"/>
                <a:ea typeface="Arial Rounded MT Bold"/>
                <a:cs typeface="Arial Rounded MT Bold"/>
                <a:sym typeface="Arial Rounded MT Bold"/>
              </a:defRPr>
            </a:pPr>
            <a:r>
              <a:rPr dirty="0"/>
              <a:t>Do you bring the contractor’s employees into your testing program? </a:t>
            </a:r>
          </a:p>
        </p:txBody>
      </p:sp>
      <p:grpSp>
        <p:nvGrpSpPr>
          <p:cNvPr id="218" name="3F1C39CD-EA5B-4188-B87D-7E5225941AA3-L0-001.png"/>
          <p:cNvGrpSpPr/>
          <p:nvPr/>
        </p:nvGrpSpPr>
        <p:grpSpPr>
          <a:xfrm>
            <a:off x="426349" y="3387777"/>
            <a:ext cx="4670255" cy="4716088"/>
            <a:chOff x="0" y="0"/>
            <a:chExt cx="5003170" cy="5079370"/>
          </a:xfrm>
        </p:grpSpPr>
        <p:pic>
          <p:nvPicPr>
            <p:cNvPr id="217" name="3F1C39CD-EA5B-4188-B87D-7E5225941AA3-L0-001.png" descr="3F1C39CD-EA5B-4188-B87D-7E5225941AA3-L0-001.png"/>
            <p:cNvPicPr>
              <a:picLocks noChangeAspect="1"/>
            </p:cNvPicPr>
            <p:nvPr/>
          </p:nvPicPr>
          <p:blipFill>
            <a:blip r:embed="rId4">
              <a:extLst/>
            </a:blip>
            <a:stretch>
              <a:fillRect/>
            </a:stretch>
          </p:blipFill>
          <p:spPr>
            <a:xfrm>
              <a:off x="127000" y="88900"/>
              <a:ext cx="4749171" cy="4749171"/>
            </a:xfrm>
            <a:prstGeom prst="rect">
              <a:avLst/>
            </a:prstGeom>
            <a:ln>
              <a:noFill/>
            </a:ln>
            <a:effectLst/>
          </p:spPr>
        </p:pic>
        <p:pic>
          <p:nvPicPr>
            <p:cNvPr id="216" name="3F1C39CD-EA5B-4188-B87D-7E5225941AA3-L0-001.png" descr="3F1C39CD-EA5B-4188-B87D-7E5225941AA3-L0-001.png"/>
            <p:cNvPicPr>
              <a:picLocks/>
            </p:cNvPicPr>
            <p:nvPr/>
          </p:nvPicPr>
          <p:blipFill>
            <a:blip r:embed="rId5">
              <a:extLst/>
            </a:blip>
            <a:stretch>
              <a:fillRect/>
            </a:stretch>
          </p:blipFill>
          <p:spPr>
            <a:xfrm>
              <a:off x="0" y="0"/>
              <a:ext cx="5003171" cy="5079371"/>
            </a:xfrm>
            <a:prstGeom prst="rect">
              <a:avLst/>
            </a:prstGeom>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214" name="Start with the contract"/>
          <p:cNvSpPr txBox="1">
            <a:spLocks noGrp="1"/>
          </p:cNvSpPr>
          <p:nvPr>
            <p:ph type="title"/>
          </p:nvPr>
        </p:nvSpPr>
        <p:spPr>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rPr lang="en-US" dirty="0"/>
              <a:t>Best Practices- Contractors</a:t>
            </a:r>
            <a:endParaRPr dirty="0"/>
          </a:p>
        </p:txBody>
      </p:sp>
      <p:sp>
        <p:nvSpPr>
          <p:cNvPr id="215" name="Are your contracts and grant applications contingent on compliance to Parts 655&amp;40?…"/>
          <p:cNvSpPr txBox="1">
            <a:spLocks noGrp="1"/>
          </p:cNvSpPr>
          <p:nvPr>
            <p:ph type="body" sz="half" idx="1"/>
          </p:nvPr>
        </p:nvSpPr>
        <p:spPr>
          <a:xfrm>
            <a:off x="508000" y="2773180"/>
            <a:ext cx="11798925" cy="6084549"/>
          </a:xfrm>
          <a:prstGeom prst="rect">
            <a:avLst/>
          </a:prstGeom>
        </p:spPr>
        <p:txBody>
          <a:bodyPr>
            <a:normAutofit/>
          </a:bodyPr>
          <a:lstStyle/>
          <a:p>
            <a:pPr marL="368807" indent="-368807" defTabSz="514095">
              <a:spcBef>
                <a:spcPts val="3600"/>
              </a:spcBef>
              <a:buBlip>
                <a:blip r:embed="rId3"/>
              </a:buBlip>
              <a:defRPr sz="2992">
                <a:solidFill>
                  <a:srgbClr val="000000"/>
                </a:solidFill>
                <a:latin typeface="Arial Rounded MT Bold"/>
                <a:ea typeface="Arial Rounded MT Bold"/>
                <a:cs typeface="Arial Rounded MT Bold"/>
                <a:sym typeface="Arial Rounded MT Bold"/>
              </a:defRPr>
            </a:pPr>
            <a:r>
              <a:rPr lang="en-US" dirty="0"/>
              <a:t>What are some of the best practices you have implemented to ensure that contractors maintain compliance?</a:t>
            </a:r>
          </a:p>
        </p:txBody>
      </p:sp>
    </p:spTree>
    <p:extLst>
      <p:ext uri="{BB962C8B-B14F-4D97-AF65-F5344CB8AC3E}">
        <p14:creationId xmlns:p14="http://schemas.microsoft.com/office/powerpoint/2010/main" val="27029044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pic>
        <p:nvPicPr>
          <p:cNvPr id="222" name="A11F46B8-0C32-4DAF-BDF0-6AF13B79013E-L0-001.png" descr="A11F46B8-0C32-4DAF-BDF0-6AF13B79013E-L0-001.png"/>
          <p:cNvPicPr>
            <a:picLocks noGrp="1"/>
          </p:cNvPicPr>
          <p:nvPr>
            <p:ph type="pic" idx="14"/>
          </p:nvPr>
        </p:nvPicPr>
        <p:blipFill>
          <a:blip r:embed="rId3">
            <a:extLst/>
          </a:blip>
          <a:stretch>
            <a:fillRect/>
          </a:stretch>
        </p:blipFill>
        <p:spPr>
          <a:xfrm>
            <a:off x="924928" y="5802329"/>
            <a:ext cx="4051806" cy="2867990"/>
          </a:xfrm>
          <a:prstGeom prst="rect">
            <a:avLst/>
          </a:prstGeom>
        </p:spPr>
      </p:pic>
      <p:pic>
        <p:nvPicPr>
          <p:cNvPr id="223" name="DFD0B6D0-0097-448F-8F23-FA9B578FE6F9-L0-001.png" descr="DFD0B6D0-0097-448F-8F23-FA9B578FE6F9-L0-001.png"/>
          <p:cNvPicPr>
            <a:picLocks noGrp="1"/>
          </p:cNvPicPr>
          <p:nvPr>
            <p:ph type="pic" idx="13"/>
          </p:nvPr>
        </p:nvPicPr>
        <p:blipFill>
          <a:blip r:embed="rId4">
            <a:extLst/>
          </a:blip>
          <a:stretch>
            <a:fillRect/>
          </a:stretch>
        </p:blipFill>
        <p:spPr>
          <a:xfrm>
            <a:off x="5150896" y="4162285"/>
            <a:ext cx="7381374" cy="4508034"/>
          </a:xfrm>
          <a:prstGeom prst="rect">
            <a:avLst/>
          </a:prstGeom>
        </p:spPr>
      </p:pic>
      <p:pic>
        <p:nvPicPr>
          <p:cNvPr id="224" name="A4294A11-720F-4CC6-AF6E-66417A5499B0-L0-001.png" descr="A4294A11-720F-4CC6-AF6E-66417A5499B0-L0-001.png"/>
          <p:cNvPicPr>
            <a:picLocks noGrp="1"/>
          </p:cNvPicPr>
          <p:nvPr>
            <p:ph type="pic" idx="15"/>
          </p:nvPr>
        </p:nvPicPr>
        <p:blipFill>
          <a:blip r:embed="rId5">
            <a:extLst/>
          </a:blip>
          <a:stretch>
            <a:fillRect/>
          </a:stretch>
        </p:blipFill>
        <p:spPr>
          <a:xfrm>
            <a:off x="924928" y="1083281"/>
            <a:ext cx="3346185" cy="4508035"/>
          </a:xfrm>
          <a:prstGeom prst="rect">
            <a:avLst/>
          </a:prstGeom>
        </p:spPr>
      </p:pic>
      <p:sp>
        <p:nvSpPr>
          <p:cNvPr id="2" name="Rectangle 1">
            <a:extLst>
              <a:ext uri="{FF2B5EF4-FFF2-40B4-BE49-F238E27FC236}">
                <a16:creationId xmlns:a16="http://schemas.microsoft.com/office/drawing/2014/main" xmlns="" id="{EA1531E8-16E6-1E4A-A563-27E5C383C20F}"/>
              </a:ext>
            </a:extLst>
          </p:cNvPr>
          <p:cNvSpPr/>
          <p:nvPr/>
        </p:nvSpPr>
        <p:spPr>
          <a:xfrm>
            <a:off x="4706911" y="1957901"/>
            <a:ext cx="7372961" cy="1025922"/>
          </a:xfrm>
          <a:prstGeom prst="rect">
            <a:avLst/>
          </a:prstGeom>
          <a:blipFill rotWithShape="1">
            <a:blip r:embed="rId6"/>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outerShdw blurRad="25400" dist="12700" dir="5400000" rotWithShape="0">
                    <a:srgbClr val="000000">
                      <a:alpha val="50000"/>
                    </a:srgbClr>
                  </a:outerShdw>
                </a:effectLst>
                <a:uFillTx/>
                <a:latin typeface="Arial Rounded MT Bold" panose="020F0704030504030204" pitchFamily="34" charset="77"/>
                <a:sym typeface="Gill Sans"/>
              </a:rPr>
              <a:t>Service Agents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229" name="Service agents"/>
          <p:cNvSpPr txBox="1">
            <a:spLocks noGrp="1"/>
          </p:cNvSpPr>
          <p:nvPr>
            <p:ph type="title"/>
          </p:nvPr>
        </p:nvSpPr>
        <p:spPr>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t>Service agents </a:t>
            </a:r>
          </a:p>
        </p:txBody>
      </p:sp>
      <p:sp>
        <p:nvSpPr>
          <p:cNvPr id="230" name="49 CFR Part 40 is the procedural rule, applicable to all of the service agents used to execute testing:…"/>
          <p:cNvSpPr txBox="1">
            <a:spLocks noGrp="1"/>
          </p:cNvSpPr>
          <p:nvPr>
            <p:ph type="body" idx="1"/>
          </p:nvPr>
        </p:nvSpPr>
        <p:spPr>
          <a:xfrm>
            <a:off x="508000" y="2578100"/>
            <a:ext cx="11988800" cy="6380361"/>
          </a:xfrm>
          <a:prstGeom prst="rect">
            <a:avLst/>
          </a:prstGeom>
        </p:spPr>
        <p:txBody>
          <a:bodyPr>
            <a:normAutofit lnSpcReduction="10000"/>
          </a:bodyPr>
          <a:lstStyle/>
          <a:p>
            <a:pPr>
              <a:buBlip>
                <a:blip r:embed="rId3"/>
              </a:buBlip>
              <a:defRPr>
                <a:solidFill>
                  <a:srgbClr val="000000"/>
                </a:solidFill>
                <a:latin typeface="Arial Rounded MT Bold"/>
                <a:ea typeface="Arial Rounded MT Bold"/>
                <a:cs typeface="Arial Rounded MT Bold"/>
                <a:sym typeface="Arial Rounded MT Bold"/>
              </a:defRPr>
            </a:pPr>
            <a:r>
              <a:t>49 CFR Part 40 is the procedural rule, applicable to all of the service agents used to execute testing:</a:t>
            </a:r>
          </a:p>
          <a:p>
            <a:pPr lvl="1">
              <a:buBlip>
                <a:blip r:embed="rId3"/>
              </a:buBlip>
              <a:defRPr>
                <a:solidFill>
                  <a:srgbClr val="000000"/>
                </a:solidFill>
                <a:latin typeface="Arial Rounded MT Bold"/>
                <a:ea typeface="Arial Rounded MT Bold"/>
                <a:cs typeface="Arial Rounded MT Bold"/>
                <a:sym typeface="Arial Rounded MT Bold"/>
              </a:defRPr>
            </a:pPr>
            <a:r>
              <a:t>Urine collectors and alcohol test technicians</a:t>
            </a:r>
          </a:p>
          <a:p>
            <a:pPr lvl="1">
              <a:buBlip>
                <a:blip r:embed="rId3"/>
              </a:buBlip>
              <a:defRPr>
                <a:solidFill>
                  <a:srgbClr val="000000"/>
                </a:solidFill>
                <a:latin typeface="Arial Rounded MT Bold"/>
                <a:ea typeface="Arial Rounded MT Bold"/>
                <a:cs typeface="Arial Rounded MT Bold"/>
                <a:sym typeface="Arial Rounded MT Bold"/>
              </a:defRPr>
            </a:pPr>
            <a:r>
              <a:t>DHHS Laboratories</a:t>
            </a:r>
          </a:p>
          <a:p>
            <a:pPr lvl="1">
              <a:buBlip>
                <a:blip r:embed="rId3"/>
              </a:buBlip>
              <a:defRPr>
                <a:solidFill>
                  <a:srgbClr val="000000"/>
                </a:solidFill>
                <a:latin typeface="Arial Rounded MT Bold"/>
                <a:ea typeface="Arial Rounded MT Bold"/>
                <a:cs typeface="Arial Rounded MT Bold"/>
                <a:sym typeface="Arial Rounded MT Bold"/>
              </a:defRPr>
            </a:pPr>
            <a:r>
              <a:t>Medical Review Officers</a:t>
            </a:r>
          </a:p>
          <a:p>
            <a:pPr lvl="1">
              <a:buBlip>
                <a:blip r:embed="rId3"/>
              </a:buBlip>
              <a:defRPr>
                <a:solidFill>
                  <a:srgbClr val="000000"/>
                </a:solidFill>
                <a:latin typeface="Arial Rounded MT Bold"/>
                <a:ea typeface="Arial Rounded MT Bold"/>
                <a:cs typeface="Arial Rounded MT Bold"/>
                <a:sym typeface="Arial Rounded MT Bold"/>
              </a:defRPr>
            </a:pPr>
            <a:r>
              <a:t>Substance Abuse Professionals</a:t>
            </a:r>
          </a:p>
          <a:p>
            <a:pPr lvl="1">
              <a:buBlip>
                <a:blip r:embed="rId3"/>
              </a:buBlip>
              <a:defRPr>
                <a:solidFill>
                  <a:srgbClr val="000000"/>
                </a:solidFill>
                <a:latin typeface="Arial Rounded MT Bold"/>
                <a:ea typeface="Arial Rounded MT Bold"/>
                <a:cs typeface="Arial Rounded MT Bold"/>
                <a:sym typeface="Arial Rounded MT Bold"/>
              </a:defRPr>
            </a:pPr>
            <a:r>
              <a:t>Consortiums/Third Party Administrators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234" name="MONITORING A C/TPA"/>
          <p:cNvSpPr txBox="1">
            <a:spLocks noGrp="1"/>
          </p:cNvSpPr>
          <p:nvPr>
            <p:ph type="title"/>
          </p:nvPr>
        </p:nvSpPr>
        <p:spPr>
          <a:xfrm>
            <a:off x="308131" y="596900"/>
            <a:ext cx="12696669" cy="1905000"/>
          </a:xfrm>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rPr dirty="0"/>
              <a:t>MONITORING </a:t>
            </a:r>
            <a:r>
              <a:rPr lang="en-US" dirty="0"/>
              <a:t/>
            </a:r>
            <a:br>
              <a:rPr lang="en-US" dirty="0"/>
            </a:br>
            <a:r>
              <a:rPr lang="en-US" dirty="0"/>
              <a:t>service agents</a:t>
            </a:r>
            <a:endParaRPr dirty="0"/>
          </a:p>
        </p:txBody>
      </p:sp>
      <p:sp>
        <p:nvSpPr>
          <p:cNvPr id="235" name="Contract conditioned on their compliance?…"/>
          <p:cNvSpPr txBox="1">
            <a:spLocks noGrp="1"/>
          </p:cNvSpPr>
          <p:nvPr>
            <p:ph type="body" idx="1"/>
          </p:nvPr>
        </p:nvSpPr>
        <p:spPr>
          <a:xfrm>
            <a:off x="508000" y="2792449"/>
            <a:ext cx="11988800" cy="6207050"/>
          </a:xfrm>
          <a:prstGeom prst="rect">
            <a:avLst/>
          </a:prstGeom>
        </p:spPr>
        <p:txBody>
          <a:bodyPr>
            <a:normAutofit/>
          </a:bodyPr>
          <a:lstStyle/>
          <a:p>
            <a:pPr>
              <a:buBlip>
                <a:blip r:embed="rId3"/>
              </a:buBlip>
              <a:defRPr>
                <a:solidFill>
                  <a:srgbClr val="000000"/>
                </a:solidFill>
                <a:latin typeface="Arial Rounded MT Bold"/>
                <a:ea typeface="Arial Rounded MT Bold"/>
                <a:cs typeface="Arial Rounded MT Bold"/>
                <a:sym typeface="Arial Rounded MT Bold"/>
              </a:defRPr>
            </a:pPr>
            <a:r>
              <a:rPr lang="en-US" dirty="0"/>
              <a:t>Do you require that your sub-recipients/contractors perform collection site inspections?</a:t>
            </a:r>
          </a:p>
          <a:p>
            <a:pPr>
              <a:buBlip>
                <a:blip r:embed="rId3"/>
              </a:buBlip>
              <a:defRPr>
                <a:solidFill>
                  <a:srgbClr val="000000"/>
                </a:solidFill>
                <a:latin typeface="Arial Rounded MT Bold"/>
                <a:ea typeface="Arial Rounded MT Bold"/>
                <a:cs typeface="Arial Rounded MT Bold"/>
                <a:sym typeface="Arial Rounded MT Bold"/>
              </a:defRPr>
            </a:pPr>
            <a:r>
              <a:rPr lang="en-US" dirty="0"/>
              <a:t>Do you perform a records review with respect to the qualifications of the service agents used by the subrecipients/contractors?  </a:t>
            </a:r>
          </a:p>
          <a:p>
            <a:pPr lvl="1">
              <a:defRPr>
                <a:solidFill>
                  <a:srgbClr val="000000"/>
                </a:solidFill>
                <a:latin typeface="Arial Rounded MT Bold"/>
                <a:ea typeface="Arial Rounded MT Bold"/>
                <a:cs typeface="Arial Rounded MT Bold"/>
                <a:sym typeface="Arial Rounded MT Bold"/>
              </a:defRPr>
            </a:pPr>
            <a:r>
              <a:rPr lang="en-US" dirty="0"/>
              <a:t>DOT-qualified BAT, collectors, MRO, SAP, etc. </a:t>
            </a:r>
          </a:p>
          <a:p>
            <a:pPr>
              <a:buBlip>
                <a:blip r:embed="rId3"/>
              </a:buBlip>
              <a:defRPr>
                <a:solidFill>
                  <a:srgbClr val="000000"/>
                </a:solidFill>
                <a:latin typeface="Arial Rounded MT Bold"/>
                <a:ea typeface="Arial Rounded MT Bold"/>
                <a:cs typeface="Arial Rounded MT Bold"/>
                <a:sym typeface="Arial Rounded MT Bold"/>
              </a:defRPr>
            </a:pP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234" name="MONITORING A C/TPA"/>
          <p:cNvSpPr txBox="1">
            <a:spLocks noGrp="1"/>
          </p:cNvSpPr>
          <p:nvPr>
            <p:ph type="title"/>
          </p:nvPr>
        </p:nvSpPr>
        <p:spPr>
          <a:xfrm>
            <a:off x="308131" y="626880"/>
            <a:ext cx="12696669" cy="1905000"/>
          </a:xfrm>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rPr lang="en-US" dirty="0"/>
              <a:t>Best practices-service agents</a:t>
            </a:r>
            <a:endParaRPr dirty="0"/>
          </a:p>
        </p:txBody>
      </p:sp>
      <p:sp>
        <p:nvSpPr>
          <p:cNvPr id="235" name="Contract conditioned on their compliance?…"/>
          <p:cNvSpPr txBox="1">
            <a:spLocks noGrp="1"/>
          </p:cNvSpPr>
          <p:nvPr>
            <p:ph type="body" idx="1"/>
          </p:nvPr>
        </p:nvSpPr>
        <p:spPr>
          <a:xfrm>
            <a:off x="508000" y="2792449"/>
            <a:ext cx="11988800" cy="6207050"/>
          </a:xfrm>
          <a:prstGeom prst="rect">
            <a:avLst/>
          </a:prstGeom>
        </p:spPr>
        <p:txBody>
          <a:bodyPr>
            <a:normAutofit/>
          </a:bodyPr>
          <a:lstStyle/>
          <a:p>
            <a:pPr>
              <a:buBlip>
                <a:blip r:embed="rId3"/>
              </a:buBlip>
              <a:defRPr>
                <a:solidFill>
                  <a:srgbClr val="000000"/>
                </a:solidFill>
                <a:latin typeface="Arial Rounded MT Bold"/>
                <a:ea typeface="Arial Rounded MT Bold"/>
                <a:cs typeface="Arial Rounded MT Bold"/>
                <a:sym typeface="Arial Rounded MT Bold"/>
              </a:defRPr>
            </a:pPr>
            <a:r>
              <a:rPr lang="en-US" dirty="0"/>
              <a:t>As a Grantee, what are some of the best practices you have implemented to ensure that the service agents being used are qualified and knowledgeable?</a:t>
            </a:r>
          </a:p>
          <a:p>
            <a:pPr lvl="1">
              <a:defRPr>
                <a:solidFill>
                  <a:srgbClr val="000000"/>
                </a:solidFill>
                <a:latin typeface="Arial Rounded MT Bold"/>
                <a:ea typeface="Arial Rounded MT Bold"/>
                <a:cs typeface="Arial Rounded MT Bold"/>
                <a:sym typeface="Arial Rounded MT Bold"/>
              </a:defRPr>
            </a:pPr>
            <a:r>
              <a:rPr lang="en-US" dirty="0"/>
              <a:t>Detailed contracts? </a:t>
            </a:r>
          </a:p>
          <a:p>
            <a:pPr lvl="1">
              <a:defRPr>
                <a:solidFill>
                  <a:srgbClr val="000000"/>
                </a:solidFill>
                <a:latin typeface="Arial Rounded MT Bold"/>
                <a:ea typeface="Arial Rounded MT Bold"/>
                <a:cs typeface="Arial Rounded MT Bold"/>
                <a:sym typeface="Arial Rounded MT Bold"/>
              </a:defRPr>
            </a:pPr>
            <a:r>
              <a:rPr lang="en-US" dirty="0"/>
              <a:t>Strict vetting process</a:t>
            </a:r>
          </a:p>
          <a:p>
            <a:pPr lvl="1">
              <a:defRPr>
                <a:solidFill>
                  <a:srgbClr val="000000"/>
                </a:solidFill>
                <a:latin typeface="Arial Rounded MT Bold"/>
                <a:ea typeface="Arial Rounded MT Bold"/>
                <a:cs typeface="Arial Rounded MT Bold"/>
                <a:sym typeface="Arial Rounded MT Bold"/>
              </a:defRPr>
            </a:pPr>
            <a:r>
              <a:rPr lang="en-US" dirty="0"/>
              <a:t>Routine inspections? </a:t>
            </a:r>
          </a:p>
          <a:p>
            <a:pPr>
              <a:buBlip>
                <a:blip r:embed="rId3"/>
              </a:buBlip>
              <a:defRPr>
                <a:solidFill>
                  <a:srgbClr val="000000"/>
                </a:solidFill>
                <a:latin typeface="Arial Rounded MT Bold"/>
                <a:ea typeface="Arial Rounded MT Bold"/>
                <a:cs typeface="Arial Rounded MT Bold"/>
                <a:sym typeface="Arial Rounded MT Bold"/>
              </a:defRPr>
            </a:pPr>
            <a:endParaRPr dirty="0"/>
          </a:p>
        </p:txBody>
      </p:sp>
    </p:spTree>
    <p:extLst>
      <p:ext uri="{BB962C8B-B14F-4D97-AF65-F5344CB8AC3E}">
        <p14:creationId xmlns:p14="http://schemas.microsoft.com/office/powerpoint/2010/main" val="9956056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234" name="MONITORING A C/TPA"/>
          <p:cNvSpPr txBox="1">
            <a:spLocks noGrp="1"/>
          </p:cNvSpPr>
          <p:nvPr>
            <p:ph type="title"/>
          </p:nvPr>
        </p:nvSpPr>
        <p:spPr>
          <a:xfrm>
            <a:off x="308131" y="626880"/>
            <a:ext cx="12696669" cy="1905000"/>
          </a:xfrm>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rPr lang="en-US" dirty="0"/>
              <a:t>Resources</a:t>
            </a:r>
            <a:endParaRPr dirty="0"/>
          </a:p>
        </p:txBody>
      </p:sp>
      <p:sp>
        <p:nvSpPr>
          <p:cNvPr id="235" name="Contract conditioned on their compliance?…"/>
          <p:cNvSpPr txBox="1">
            <a:spLocks noGrp="1"/>
          </p:cNvSpPr>
          <p:nvPr>
            <p:ph type="body" idx="1"/>
          </p:nvPr>
        </p:nvSpPr>
        <p:spPr>
          <a:xfrm>
            <a:off x="308131" y="2638269"/>
            <a:ext cx="12148695" cy="6488451"/>
          </a:xfrm>
          <a:prstGeom prst="rect">
            <a:avLst/>
          </a:prstGeom>
        </p:spPr>
        <p:txBody>
          <a:bodyPr>
            <a:normAutofit/>
          </a:bodyPr>
          <a:lstStyle/>
          <a:p>
            <a:pPr marL="0" indent="0">
              <a:buNone/>
              <a:defRPr>
                <a:solidFill>
                  <a:srgbClr val="000000"/>
                </a:solidFill>
                <a:latin typeface="Arial Rounded MT Bold"/>
                <a:ea typeface="Arial Rounded MT Bold"/>
                <a:cs typeface="Arial Rounded MT Bold"/>
                <a:sym typeface="Arial Rounded MT Bold"/>
              </a:defRPr>
            </a:pPr>
            <a:r>
              <a:rPr lang="en-US" sz="2800" dirty="0" smtClean="0"/>
              <a:t>FTA </a:t>
            </a:r>
            <a:r>
              <a:rPr lang="en-US" sz="2800" dirty="0"/>
              <a:t>Tools and Resources: Compliance Checklist:                                              </a:t>
            </a:r>
            <a:r>
              <a:rPr lang="en-US" sz="2800" dirty="0">
                <a:hlinkClick r:id="rId3"/>
              </a:rPr>
              <a:t>https://transit-safety.fta.dot.gov/drugandalcohol/tools/</a:t>
            </a:r>
            <a:endParaRPr lang="en-US" sz="2800" dirty="0"/>
          </a:p>
          <a:p>
            <a:pPr marL="0" indent="0">
              <a:buNone/>
              <a:defRPr>
                <a:solidFill>
                  <a:srgbClr val="000000"/>
                </a:solidFill>
                <a:latin typeface="Arial Rounded MT Bold"/>
                <a:ea typeface="Arial Rounded MT Bold"/>
                <a:cs typeface="Arial Rounded MT Bold"/>
                <a:sym typeface="Arial Rounded MT Bold"/>
              </a:defRPr>
            </a:pPr>
            <a:r>
              <a:rPr lang="en-US" sz="2800" dirty="0"/>
              <a:t>Minnesota DOT Drug &amp; Alcohol Program Resource Page </a:t>
            </a:r>
            <a:r>
              <a:rPr lang="en-US" sz="2800" dirty="0">
                <a:hlinkClick r:id="rId4"/>
              </a:rPr>
              <a:t>http://www.dot.state.mn.us/transit/drug-alcohol/index.html</a:t>
            </a:r>
            <a:endParaRPr lang="en-US" sz="2800" dirty="0"/>
          </a:p>
          <a:p>
            <a:pPr marL="0" indent="0">
              <a:buNone/>
              <a:defRPr>
                <a:solidFill>
                  <a:srgbClr val="000000"/>
                </a:solidFill>
                <a:latin typeface="Arial Rounded MT Bold"/>
                <a:ea typeface="Arial Rounded MT Bold"/>
                <a:cs typeface="Arial Rounded MT Bold"/>
                <a:sym typeface="Arial Rounded MT Bold"/>
              </a:defRPr>
            </a:pPr>
            <a:r>
              <a:rPr lang="en-US" sz="2800" dirty="0"/>
              <a:t>Florida DOT Substance Abuse Management Resource Page: </a:t>
            </a:r>
            <a:r>
              <a:rPr lang="en-US" sz="2800" dirty="0">
                <a:hlinkClick r:id="rId5"/>
              </a:rPr>
              <a:t>http://sam.cutr.usf.edu</a:t>
            </a:r>
            <a:endParaRPr lang="en-US" sz="2800" dirty="0"/>
          </a:p>
        </p:txBody>
      </p:sp>
    </p:spTree>
    <p:extLst>
      <p:ext uri="{BB962C8B-B14F-4D97-AF65-F5344CB8AC3E}">
        <p14:creationId xmlns:p14="http://schemas.microsoft.com/office/powerpoint/2010/main" val="20668411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137" name="Session agenda"/>
          <p:cNvSpPr txBox="1">
            <a:spLocks noGrp="1"/>
          </p:cNvSpPr>
          <p:nvPr>
            <p:ph type="title"/>
          </p:nvPr>
        </p:nvSpPr>
        <p:spPr>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t>Session agenda</a:t>
            </a:r>
          </a:p>
        </p:txBody>
      </p:sp>
      <p:sp>
        <p:nvSpPr>
          <p:cNvPr id="138" name="Identify oversight authorities for grantees, sub-recipients and contractors…"/>
          <p:cNvSpPr txBox="1">
            <a:spLocks noGrp="1"/>
          </p:cNvSpPr>
          <p:nvPr>
            <p:ph type="body" idx="1"/>
          </p:nvPr>
        </p:nvSpPr>
        <p:spPr>
          <a:xfrm>
            <a:off x="508000" y="2698230"/>
            <a:ext cx="11988800" cy="6458470"/>
          </a:xfrm>
          <a:prstGeom prst="rect">
            <a:avLst/>
          </a:prstGeom>
        </p:spPr>
        <p:txBody>
          <a:bodyPr>
            <a:normAutofit/>
          </a:bodyPr>
          <a:lstStyle/>
          <a:p>
            <a:pPr marL="381381" indent="-381381" defTabSz="531622">
              <a:spcBef>
                <a:spcPts val="3800"/>
              </a:spcBef>
              <a:buClr>
                <a:srgbClr val="BEBEBE"/>
              </a:buClr>
              <a:buSzPct val="125000"/>
              <a:buChar char="•"/>
              <a:defRPr sz="3094">
                <a:solidFill>
                  <a:srgbClr val="000000"/>
                </a:solidFill>
                <a:latin typeface="Arial Rounded MT Bold"/>
                <a:ea typeface="Arial Rounded MT Bold"/>
                <a:cs typeface="Arial Rounded MT Bold"/>
                <a:sym typeface="Arial Rounded MT Bold"/>
              </a:defRPr>
            </a:pPr>
            <a:r>
              <a:rPr lang="en-US" dirty="0"/>
              <a:t>Identify the</a:t>
            </a:r>
            <a:r>
              <a:rPr dirty="0"/>
              <a:t> </a:t>
            </a:r>
            <a:r>
              <a:rPr lang="en-US" dirty="0"/>
              <a:t>applicable federal regulations</a:t>
            </a:r>
          </a:p>
          <a:p>
            <a:pPr marL="381381" indent="-381381" defTabSz="531622">
              <a:spcBef>
                <a:spcPts val="3800"/>
              </a:spcBef>
              <a:buClr>
                <a:srgbClr val="BEBEBE"/>
              </a:buClr>
              <a:buSzPct val="125000"/>
              <a:buChar char="•"/>
              <a:defRPr sz="3094">
                <a:solidFill>
                  <a:srgbClr val="000000"/>
                </a:solidFill>
                <a:latin typeface="Arial Rounded MT Bold"/>
                <a:ea typeface="Arial Rounded MT Bold"/>
                <a:cs typeface="Arial Rounded MT Bold"/>
                <a:sym typeface="Arial Rounded MT Bold"/>
              </a:defRPr>
            </a:pPr>
            <a:r>
              <a:rPr lang="en-US" dirty="0"/>
              <a:t>Describe the </a:t>
            </a:r>
            <a:r>
              <a:rPr dirty="0"/>
              <a:t>oversight authorit</a:t>
            </a:r>
            <a:r>
              <a:rPr lang="en-US" dirty="0"/>
              <a:t>y</a:t>
            </a:r>
            <a:r>
              <a:rPr dirty="0"/>
              <a:t> for grantees, sub-recipients and contractors</a:t>
            </a:r>
          </a:p>
          <a:p>
            <a:pPr marL="381381" indent="-381381" defTabSz="531622">
              <a:spcBef>
                <a:spcPts val="3800"/>
              </a:spcBef>
              <a:buClr>
                <a:srgbClr val="BEBEBE"/>
              </a:buClr>
              <a:buSzPct val="125000"/>
              <a:buChar char="•"/>
              <a:defRPr sz="3094">
                <a:solidFill>
                  <a:srgbClr val="000000"/>
                </a:solidFill>
                <a:latin typeface="Arial Rounded MT Bold"/>
                <a:ea typeface="Arial Rounded MT Bold"/>
                <a:cs typeface="Arial Rounded MT Bold"/>
                <a:sym typeface="Arial Rounded MT Bold"/>
              </a:defRPr>
            </a:pPr>
            <a:r>
              <a:rPr lang="en-US" dirty="0"/>
              <a:t>Panel d</a:t>
            </a:r>
            <a:r>
              <a:rPr dirty="0"/>
              <a:t>iscussion of </a:t>
            </a:r>
            <a:r>
              <a:rPr lang="en-US" dirty="0"/>
              <a:t>o</a:t>
            </a:r>
            <a:r>
              <a:rPr dirty="0"/>
              <a:t>versight methods and tools we use</a:t>
            </a:r>
            <a:r>
              <a:rPr lang="en-US" dirty="0"/>
              <a:t> to monitor compliance of our sub-recipients and contractors</a:t>
            </a:r>
            <a:endParaRPr dirty="0"/>
          </a:p>
          <a:p>
            <a:pPr marL="381381" indent="-381381" defTabSz="531622">
              <a:spcBef>
                <a:spcPts val="3800"/>
              </a:spcBef>
              <a:buClr>
                <a:srgbClr val="BEBEBE"/>
              </a:buClr>
              <a:buSzPct val="125000"/>
              <a:buChar char="•"/>
              <a:defRPr sz="3094">
                <a:solidFill>
                  <a:srgbClr val="000000"/>
                </a:solidFill>
                <a:latin typeface="Arial Rounded MT Bold"/>
                <a:ea typeface="Arial Rounded MT Bold"/>
                <a:cs typeface="Arial Rounded MT Bold"/>
                <a:sym typeface="Arial Rounded MT Bold"/>
              </a:defRPr>
            </a:pPr>
            <a:r>
              <a:rPr lang="en-US" dirty="0"/>
              <a:t>Provide</a:t>
            </a:r>
            <a:r>
              <a:rPr dirty="0"/>
              <a:t> </a:t>
            </a:r>
            <a:r>
              <a:rPr lang="en-US" dirty="0"/>
              <a:t>best practices and </a:t>
            </a:r>
            <a:r>
              <a:rPr dirty="0"/>
              <a:t>available resources </a:t>
            </a:r>
            <a:r>
              <a:rPr lang="en-US" dirty="0"/>
              <a:t>for compliance monitoring</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142" name="Regulations"/>
          <p:cNvSpPr txBox="1">
            <a:spLocks noGrp="1"/>
          </p:cNvSpPr>
          <p:nvPr>
            <p:ph type="title"/>
          </p:nvPr>
        </p:nvSpPr>
        <p:spPr>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t>Regulations</a:t>
            </a:r>
          </a:p>
        </p:txBody>
      </p:sp>
      <p:sp>
        <p:nvSpPr>
          <p:cNvPr id="143" name="FTA Rule, 49 CFR Part 655: Prevention of Prohibited Drug Use and Alcohol Misuse in Transit Operations…"/>
          <p:cNvSpPr txBox="1">
            <a:spLocks noGrp="1"/>
          </p:cNvSpPr>
          <p:nvPr>
            <p:ph type="body" idx="1"/>
          </p:nvPr>
        </p:nvSpPr>
        <p:spPr>
          <a:xfrm>
            <a:off x="508000" y="2667000"/>
            <a:ext cx="11853914" cy="6296235"/>
          </a:xfrm>
          <a:prstGeom prst="rect">
            <a:avLst/>
          </a:prstGeom>
        </p:spPr>
        <p:txBody>
          <a:bodyPr>
            <a:normAutofit lnSpcReduction="10000"/>
          </a:bodyPr>
          <a:lstStyle/>
          <a:p>
            <a:pPr>
              <a:buClr>
                <a:srgbClr val="BEBEBE"/>
              </a:buClr>
              <a:buSzPct val="125000"/>
              <a:buChar char="•"/>
              <a:defRPr>
                <a:solidFill>
                  <a:srgbClr val="000000"/>
                </a:solidFill>
                <a:latin typeface="Arial Rounded MT Bold"/>
                <a:ea typeface="Arial Rounded MT Bold"/>
                <a:cs typeface="Arial Rounded MT Bold"/>
                <a:sym typeface="Arial Rounded MT Bold"/>
              </a:defRPr>
            </a:pPr>
            <a:r>
              <a:t>FTA Rule, 49 CFR Part 655: Prevention of Prohibited Drug Use and Alcohol Misuse in Transit Operations</a:t>
            </a:r>
          </a:p>
          <a:p>
            <a:pPr lvl="1">
              <a:buClr>
                <a:srgbClr val="BEBEBE"/>
              </a:buClr>
              <a:buSzPct val="125000"/>
              <a:buChar char="•"/>
              <a:defRPr>
                <a:solidFill>
                  <a:srgbClr val="000000"/>
                </a:solidFill>
                <a:latin typeface="Arial Rounded MT Bold"/>
                <a:ea typeface="Arial Rounded MT Bold"/>
                <a:cs typeface="Arial Rounded MT Bold"/>
                <a:sym typeface="Arial Rounded MT Bold"/>
              </a:defRPr>
            </a:pPr>
            <a:r>
              <a:t>Identifies applicability, policy and training requirements and transit-specific testing circumstances</a:t>
            </a:r>
          </a:p>
          <a:p>
            <a:pPr>
              <a:buClr>
                <a:srgbClr val="BEBEBE"/>
              </a:buClr>
              <a:buSzPct val="125000"/>
              <a:buChar char="•"/>
              <a:defRPr>
                <a:solidFill>
                  <a:srgbClr val="000000"/>
                </a:solidFill>
                <a:latin typeface="Arial Rounded MT Bold"/>
                <a:ea typeface="Arial Rounded MT Bold"/>
                <a:cs typeface="Arial Rounded MT Bold"/>
                <a:sym typeface="Arial Rounded MT Bold"/>
              </a:defRPr>
            </a:pPr>
            <a:r>
              <a:t>USDOT Rule, 49 CFR Part 40: Procedures for Transportation Workplace Testing</a:t>
            </a:r>
          </a:p>
          <a:p>
            <a:pPr lvl="1">
              <a:buClr>
                <a:srgbClr val="BEBEBE"/>
              </a:buClr>
              <a:buSzPct val="125000"/>
              <a:buChar char="•"/>
              <a:defRPr>
                <a:solidFill>
                  <a:srgbClr val="000000"/>
                </a:solidFill>
                <a:latin typeface="Arial Rounded MT Bold"/>
                <a:ea typeface="Arial Rounded MT Bold"/>
                <a:cs typeface="Arial Rounded MT Bold"/>
                <a:sym typeface="Arial Rounded MT Bold"/>
              </a:defRPr>
            </a:pPr>
            <a:r>
              <a:t>Identifies all of the required procedures for drug and alcohol testing and the Return-to-Duty process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147" name="Who Needs to comply?"/>
          <p:cNvSpPr txBox="1">
            <a:spLocks noGrp="1"/>
          </p:cNvSpPr>
          <p:nvPr>
            <p:ph type="title"/>
          </p:nvPr>
        </p:nvSpPr>
        <p:spPr>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rPr dirty="0"/>
              <a:t>Who </a:t>
            </a:r>
            <a:r>
              <a:rPr lang="en-US" dirty="0"/>
              <a:t>must </a:t>
            </a:r>
            <a:r>
              <a:rPr dirty="0"/>
              <a:t>comply?</a:t>
            </a:r>
          </a:p>
        </p:txBody>
      </p:sp>
      <p:sp>
        <p:nvSpPr>
          <p:cNvPr id="148" name="49 CFR Part 655 is applicable to:…"/>
          <p:cNvSpPr txBox="1">
            <a:spLocks noGrp="1"/>
          </p:cNvSpPr>
          <p:nvPr>
            <p:ph type="body" idx="1"/>
          </p:nvPr>
        </p:nvSpPr>
        <p:spPr>
          <a:xfrm>
            <a:off x="381107" y="2628045"/>
            <a:ext cx="11988803" cy="6554910"/>
          </a:xfrm>
          <a:prstGeom prst="rect">
            <a:avLst/>
          </a:prstGeom>
        </p:spPr>
        <p:txBody>
          <a:bodyPr/>
          <a:lstStyle/>
          <a:p>
            <a:pPr>
              <a:buBlip>
                <a:blip r:embed="rId3"/>
              </a:buBlip>
              <a:defRPr>
                <a:solidFill>
                  <a:srgbClr val="000000"/>
                </a:solidFill>
                <a:latin typeface="Arial Rounded MT Bold"/>
                <a:ea typeface="Arial Rounded MT Bold"/>
                <a:cs typeface="Arial Rounded MT Bold"/>
                <a:sym typeface="Arial Rounded MT Bold"/>
              </a:defRPr>
            </a:pPr>
            <a:r>
              <a:rPr dirty="0"/>
              <a:t>49 CFR Part 655 is applicable to:</a:t>
            </a:r>
          </a:p>
          <a:p>
            <a:pPr lvl="1">
              <a:buBlip>
                <a:blip r:embed="rId3"/>
              </a:buBlip>
              <a:defRPr>
                <a:solidFill>
                  <a:srgbClr val="000000"/>
                </a:solidFill>
                <a:latin typeface="Arial Rounded MT Bold"/>
                <a:ea typeface="Arial Rounded MT Bold"/>
                <a:cs typeface="Arial Rounded MT Bold"/>
                <a:sym typeface="Arial Rounded MT Bold"/>
              </a:defRPr>
            </a:pPr>
            <a:r>
              <a:rPr dirty="0"/>
              <a:t>Direct grantees of Section 5307 &amp; 5309 from FTA</a:t>
            </a:r>
          </a:p>
          <a:p>
            <a:pPr lvl="1">
              <a:buBlip>
                <a:blip r:embed="rId3"/>
              </a:buBlip>
              <a:defRPr>
                <a:solidFill>
                  <a:srgbClr val="000000"/>
                </a:solidFill>
                <a:latin typeface="Arial Rounded MT Bold"/>
                <a:ea typeface="Arial Rounded MT Bold"/>
                <a:cs typeface="Arial Rounded MT Bold"/>
                <a:sym typeface="Arial Rounded MT Bold"/>
              </a:defRPr>
            </a:pPr>
            <a:r>
              <a:rPr dirty="0"/>
              <a:t>Sub-recipients of Section 5311 from State DOTs</a:t>
            </a:r>
          </a:p>
          <a:p>
            <a:pPr lvl="1">
              <a:buBlip>
                <a:blip r:embed="rId3"/>
              </a:buBlip>
              <a:defRPr>
                <a:solidFill>
                  <a:srgbClr val="000000"/>
                </a:solidFill>
                <a:latin typeface="Arial Rounded MT Bold"/>
                <a:ea typeface="Arial Rounded MT Bold"/>
                <a:cs typeface="Arial Rounded MT Bold"/>
                <a:sym typeface="Arial Rounded MT Bold"/>
              </a:defRPr>
            </a:pPr>
            <a:r>
              <a:rPr dirty="0"/>
              <a:t>Contractors that “stand in the </a:t>
            </a:r>
            <a:r>
              <a:rPr lang="en-US" dirty="0"/>
              <a:t>shoes” of</a:t>
            </a:r>
            <a:r>
              <a:rPr dirty="0"/>
              <a:t> a direct grantee or a sub-recipient*</a:t>
            </a:r>
          </a:p>
          <a:p>
            <a:pPr lvl="2">
              <a:defRPr>
                <a:solidFill>
                  <a:srgbClr val="000000"/>
                </a:solidFill>
                <a:latin typeface="Arial Rounded MT Bold"/>
                <a:ea typeface="Arial Rounded MT Bold"/>
                <a:cs typeface="Arial Rounded MT Bold"/>
                <a:sym typeface="Arial Rounded MT Bold"/>
              </a:defRPr>
            </a:pPr>
            <a:r>
              <a:rPr dirty="0"/>
              <a:t>Exceptions: *Maintenance contractors of 5311 agency serving an area w</a:t>
            </a:r>
            <a:r>
              <a:rPr dirty="0" smtClean="0"/>
              <a:t>/</a:t>
            </a:r>
            <a:r>
              <a:rPr lang="en-US" dirty="0" smtClean="0"/>
              <a:t> </a:t>
            </a:r>
            <a:r>
              <a:rPr dirty="0" smtClean="0"/>
              <a:t>population </a:t>
            </a:r>
            <a:r>
              <a:rPr dirty="0"/>
              <a:t>&lt;200K</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152" name="Follow the money"/>
          <p:cNvSpPr txBox="1">
            <a:spLocks noGrp="1"/>
          </p:cNvSpPr>
          <p:nvPr>
            <p:ph type="title"/>
          </p:nvPr>
        </p:nvSpPr>
        <p:spPr>
          <a:xfrm>
            <a:off x="508000" y="470525"/>
            <a:ext cx="11988800" cy="1905001"/>
          </a:xfrm>
          <a:prstGeom prst="rect">
            <a:avLst/>
          </a:prstGeom>
        </p:spPr>
        <p:txBody>
          <a:bodyPr/>
          <a:lstStyle/>
          <a:p>
            <a:pPr lvl="1">
              <a:defRPr>
                <a:solidFill>
                  <a:srgbClr val="000000"/>
                </a:solidFill>
                <a:latin typeface="Arial Rounded MT Bold"/>
                <a:ea typeface="Arial Rounded MT Bold"/>
                <a:cs typeface="Arial Rounded MT Bold"/>
                <a:sym typeface="Arial Rounded MT Bold"/>
              </a:defRPr>
            </a:pPr>
            <a:r>
              <a:t>Follow the money</a:t>
            </a:r>
          </a:p>
        </p:txBody>
      </p:sp>
      <p:sp>
        <p:nvSpPr>
          <p:cNvPr id="153" name="FTA"/>
          <p:cNvSpPr/>
          <p:nvPr/>
        </p:nvSpPr>
        <p:spPr>
          <a:xfrm>
            <a:off x="5305911" y="2733986"/>
            <a:ext cx="2773476" cy="1516757"/>
          </a:xfrm>
          <a:prstGeom prst="roundRect">
            <a:avLst>
              <a:gd name="adj" fmla="val 37002"/>
            </a:avLst>
          </a:prstGeom>
          <a:gradFill>
            <a:gsLst>
              <a:gs pos="0">
                <a:schemeClr val="accent2"/>
              </a:gs>
              <a:gs pos="100000">
                <a:schemeClr val="accent2">
                  <a:hueOff val="376119"/>
                  <a:satOff val="3650"/>
                  <a:lumOff val="-13970"/>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4800">
                <a:solidFill>
                  <a:srgbClr val="FFFFFF"/>
                </a:solidFill>
                <a:effectLst>
                  <a:outerShdw blurRad="25400" dist="12700" dir="5400000" rotWithShape="0">
                    <a:srgbClr val="000000">
                      <a:alpha val="50000"/>
                    </a:srgbClr>
                  </a:outerShdw>
                </a:effectLst>
                <a:latin typeface="Arial Rounded MT Bold"/>
                <a:ea typeface="Arial Rounded MT Bold"/>
                <a:cs typeface="Arial Rounded MT Bold"/>
                <a:sym typeface="Arial Rounded MT Bold"/>
              </a:defRPr>
            </a:lvl1pPr>
          </a:lstStyle>
          <a:p>
            <a:r>
              <a:t>FTA</a:t>
            </a:r>
          </a:p>
        </p:txBody>
      </p:sp>
      <p:sp>
        <p:nvSpPr>
          <p:cNvPr id="154" name="State DOT"/>
          <p:cNvSpPr/>
          <p:nvPr/>
        </p:nvSpPr>
        <p:spPr>
          <a:xfrm>
            <a:off x="9370883" y="4126254"/>
            <a:ext cx="2775894" cy="1039845"/>
          </a:xfrm>
          <a:prstGeom prst="roundRect">
            <a:avLst>
              <a:gd name="adj" fmla="val 8194"/>
            </a:avLst>
          </a:prstGeom>
          <a:blipFill>
            <a:blip r:embed="rId3"/>
          </a:blipFill>
          <a:ln w="12700">
            <a:miter lim="400000"/>
          </a:ln>
          <a:effectLst>
            <a:outerShdw blurRad="50800" dist="25400" dir="5400000" rotWithShape="0">
              <a:srgbClr val="000000">
                <a:alpha val="6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000">
                <a:solidFill>
                  <a:srgbClr val="FFFFFF"/>
                </a:solidFill>
                <a:effectLst>
                  <a:outerShdw blurRad="25400" dist="12700" dir="5400000" rotWithShape="0">
                    <a:srgbClr val="000000">
                      <a:alpha val="50000"/>
                    </a:srgbClr>
                  </a:outerShdw>
                </a:effectLst>
                <a:latin typeface="Arial Rounded MT Bold"/>
                <a:ea typeface="Arial Rounded MT Bold"/>
                <a:cs typeface="Arial Rounded MT Bold"/>
                <a:sym typeface="Arial Rounded MT Bold"/>
              </a:defRPr>
            </a:lvl1pPr>
          </a:lstStyle>
          <a:p>
            <a:r>
              <a:t>State DOT</a:t>
            </a:r>
          </a:p>
        </p:txBody>
      </p:sp>
      <p:sp>
        <p:nvSpPr>
          <p:cNvPr id="155" name="Direct Grantee of 5307/09"/>
          <p:cNvSpPr/>
          <p:nvPr/>
        </p:nvSpPr>
        <p:spPr>
          <a:xfrm>
            <a:off x="1850064" y="4163312"/>
            <a:ext cx="2717032" cy="1039846"/>
          </a:xfrm>
          <a:prstGeom prst="roundRect">
            <a:avLst>
              <a:gd name="adj" fmla="val 12352"/>
            </a:avLst>
          </a:prstGeom>
          <a:blipFill>
            <a:blip r:embed="rId4"/>
          </a:blipFill>
          <a:ln w="12700">
            <a:miter lim="400000"/>
          </a:ln>
          <a:effectLst>
            <a:outerShdw blurRad="50800" dist="25400" dir="5400000" rotWithShape="0">
              <a:srgbClr val="000000">
                <a:alpha val="6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500">
                <a:solidFill>
                  <a:srgbClr val="FFFFFF"/>
                </a:solidFill>
                <a:effectLst>
                  <a:outerShdw blurRad="25400" dist="12700" dir="5400000" rotWithShape="0">
                    <a:srgbClr val="000000">
                      <a:alpha val="50000"/>
                    </a:srgbClr>
                  </a:outerShdw>
                </a:effectLst>
                <a:latin typeface="Arial Rounded MT Bold"/>
                <a:ea typeface="Arial Rounded MT Bold"/>
                <a:cs typeface="Arial Rounded MT Bold"/>
                <a:sym typeface="Arial Rounded MT Bold"/>
              </a:defRPr>
            </a:lvl1pPr>
          </a:lstStyle>
          <a:p>
            <a:r>
              <a:t>Direct Grantee of 5307/09</a:t>
            </a:r>
          </a:p>
        </p:txBody>
      </p:sp>
      <p:sp>
        <p:nvSpPr>
          <p:cNvPr id="156" name="Sub-recipient of 5311"/>
          <p:cNvSpPr/>
          <p:nvPr/>
        </p:nvSpPr>
        <p:spPr>
          <a:xfrm>
            <a:off x="8941343" y="6359363"/>
            <a:ext cx="3475940" cy="1039845"/>
          </a:xfrm>
          <a:prstGeom prst="roundRect">
            <a:avLst>
              <a:gd name="adj" fmla="val 12352"/>
            </a:avLst>
          </a:prstGeom>
          <a:blipFill>
            <a:blip r:embed="rId4"/>
          </a:blipFill>
          <a:ln w="12700">
            <a:miter lim="400000"/>
          </a:ln>
          <a:effectLst>
            <a:outerShdw blurRad="50800" dist="25400" dir="5400000" rotWithShape="0">
              <a:srgbClr val="000000">
                <a:alpha val="6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500">
                <a:solidFill>
                  <a:srgbClr val="FFFFFF"/>
                </a:solidFill>
                <a:effectLst>
                  <a:outerShdw blurRad="25400" dist="12700" dir="5400000" rotWithShape="0">
                    <a:srgbClr val="000000">
                      <a:alpha val="50000"/>
                    </a:srgbClr>
                  </a:outerShdw>
                </a:effectLst>
                <a:latin typeface="Arial Rounded MT Bold"/>
                <a:ea typeface="Arial Rounded MT Bold"/>
                <a:cs typeface="Arial Rounded MT Bold"/>
                <a:sym typeface="Arial Rounded MT Bold"/>
              </a:defRPr>
            </a:lvl1pPr>
          </a:lstStyle>
          <a:p>
            <a:r>
              <a:rPr dirty="0"/>
              <a:t>Sub-recipient</a:t>
            </a:r>
            <a:r>
              <a:rPr lang="en-US" dirty="0"/>
              <a:t>s</a:t>
            </a:r>
            <a:r>
              <a:rPr dirty="0"/>
              <a:t> of 5311</a:t>
            </a:r>
          </a:p>
        </p:txBody>
      </p:sp>
      <p:sp>
        <p:nvSpPr>
          <p:cNvPr id="157" name="Contractor(s)"/>
          <p:cNvSpPr/>
          <p:nvPr/>
        </p:nvSpPr>
        <p:spPr>
          <a:xfrm>
            <a:off x="1961342" y="6378847"/>
            <a:ext cx="2494475" cy="1065746"/>
          </a:xfrm>
          <a:prstGeom prst="roundRect">
            <a:avLst>
              <a:gd name="adj" fmla="val 12352"/>
            </a:avLst>
          </a:prstGeom>
          <a:blipFill>
            <a:blip r:embed="rId5"/>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500">
                <a:solidFill>
                  <a:srgbClr val="FFFFFF"/>
                </a:solidFill>
                <a:effectLst>
                  <a:outerShdw blurRad="25400" dist="12700" dir="5400000" rotWithShape="0">
                    <a:srgbClr val="000000">
                      <a:alpha val="50000"/>
                    </a:srgbClr>
                  </a:outerShdw>
                </a:effectLst>
                <a:latin typeface="Arial Rounded MT Bold"/>
                <a:ea typeface="Arial Rounded MT Bold"/>
                <a:cs typeface="Arial Rounded MT Bold"/>
                <a:sym typeface="Arial Rounded MT Bold"/>
              </a:defRPr>
            </a:lvl1pPr>
          </a:lstStyle>
          <a:p>
            <a:r>
              <a:t>Contractor(s)</a:t>
            </a:r>
          </a:p>
        </p:txBody>
      </p:sp>
      <p:sp>
        <p:nvSpPr>
          <p:cNvPr id="180" name="*Contractor(s)"/>
          <p:cNvSpPr/>
          <p:nvPr/>
        </p:nvSpPr>
        <p:spPr>
          <a:xfrm>
            <a:off x="6502400" y="7444593"/>
            <a:ext cx="2494476" cy="1039846"/>
          </a:xfrm>
          <a:prstGeom prst="roundRect">
            <a:avLst>
              <a:gd name="adj" fmla="val 12352"/>
            </a:avLst>
          </a:prstGeom>
          <a:blipFill>
            <a:blip r:embed="rId5"/>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500">
                <a:solidFill>
                  <a:srgbClr val="FFFFFF"/>
                </a:solidFill>
                <a:effectLst>
                  <a:outerShdw blurRad="25400" dist="12700" dir="5400000" rotWithShape="0">
                    <a:srgbClr val="000000">
                      <a:alpha val="50000"/>
                    </a:srgbClr>
                  </a:outerShdw>
                </a:effectLst>
                <a:latin typeface="Arial Rounded MT Bold"/>
                <a:ea typeface="Arial Rounded MT Bold"/>
                <a:cs typeface="Arial Rounded MT Bold"/>
                <a:sym typeface="Arial Rounded MT Bold"/>
              </a:defRPr>
            </a:lvl1pPr>
          </a:lstStyle>
          <a:p>
            <a:r>
              <a:rPr dirty="0"/>
              <a:t>Contractor(s)</a:t>
            </a:r>
          </a:p>
        </p:txBody>
      </p:sp>
      <p:sp>
        <p:nvSpPr>
          <p:cNvPr id="181" name="49 CFR Part 655.73(c) grants access to all records"/>
          <p:cNvSpPr txBox="1"/>
          <p:nvPr/>
        </p:nvSpPr>
        <p:spPr>
          <a:xfrm>
            <a:off x="146900" y="8698540"/>
            <a:ext cx="1160413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419100" lvl="1" algn="l">
              <a:spcBef>
                <a:spcPts val="4200"/>
              </a:spcBef>
              <a:buSzPct val="30000"/>
              <a:defRPr sz="3400">
                <a:solidFill>
                  <a:srgbClr val="000000"/>
                </a:solidFill>
                <a:latin typeface="Arial Rounded MT Bold"/>
                <a:ea typeface="Arial Rounded MT Bold"/>
                <a:cs typeface="Arial Rounded MT Bold"/>
                <a:sym typeface="Arial Rounded MT Bold"/>
              </a:defRPr>
            </a:pPr>
            <a:r>
              <a:rPr sz="2800" dirty="0"/>
              <a:t>49 CFR Part 655.73(c) grants access to all records</a:t>
            </a:r>
            <a:r>
              <a:rPr lang="en-US" sz="2800" dirty="0"/>
              <a:t> for oversight</a:t>
            </a:r>
            <a:endParaRPr sz="2800" dirty="0"/>
          </a:p>
        </p:txBody>
      </p:sp>
      <p:pic>
        <p:nvPicPr>
          <p:cNvPr id="11" name="Graphic 9" descr="Money">
            <a:extLst>
              <a:ext uri="{FF2B5EF4-FFF2-40B4-BE49-F238E27FC236}">
                <a16:creationId xmlns:a16="http://schemas.microsoft.com/office/drawing/2014/main" xmlns="" id="{02F680E8-036E-BB4C-ABF0-189E0BDA96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83346" y="2877584"/>
            <a:ext cx="1335968" cy="1335968"/>
          </a:xfrm>
          <a:prstGeom prst="rect">
            <a:avLst/>
          </a:prstGeom>
        </p:spPr>
      </p:pic>
      <p:pic>
        <p:nvPicPr>
          <p:cNvPr id="12" name="Graphic 12" descr="Arrow: Rotate left">
            <a:extLst>
              <a:ext uri="{FF2B5EF4-FFF2-40B4-BE49-F238E27FC236}">
                <a16:creationId xmlns:a16="http://schemas.microsoft.com/office/drawing/2014/main" xmlns="" id="{BF76BE8D-F430-6748-B264-BE4873E5F8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647973" y="2641435"/>
            <a:ext cx="1635517" cy="1635517"/>
          </a:xfrm>
          <a:prstGeom prst="rect">
            <a:avLst/>
          </a:prstGeom>
        </p:spPr>
      </p:pic>
      <p:pic>
        <p:nvPicPr>
          <p:cNvPr id="14" name="Graphic 9" descr="Money">
            <a:extLst>
              <a:ext uri="{FF2B5EF4-FFF2-40B4-BE49-F238E27FC236}">
                <a16:creationId xmlns:a16="http://schemas.microsoft.com/office/drawing/2014/main" xmlns="" id="{0946B4D6-8EE7-D548-8A4B-042D8EA749F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8100939" y="2871334"/>
            <a:ext cx="1335966" cy="1335968"/>
          </a:xfrm>
          <a:prstGeom prst="rect">
            <a:avLst/>
          </a:prstGeom>
        </p:spPr>
      </p:pic>
      <p:pic>
        <p:nvPicPr>
          <p:cNvPr id="15" name="Graphic 12" descr="Arrow: Rotate left">
            <a:extLst>
              <a:ext uri="{FF2B5EF4-FFF2-40B4-BE49-F238E27FC236}">
                <a16:creationId xmlns:a16="http://schemas.microsoft.com/office/drawing/2014/main" xmlns="" id="{627CF640-5882-014C-84B3-201F64300C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flipH="1">
            <a:off x="9246202" y="2665578"/>
            <a:ext cx="1908534" cy="1635517"/>
          </a:xfrm>
          <a:prstGeom prst="rect">
            <a:avLst/>
          </a:prstGeom>
        </p:spPr>
      </p:pic>
      <p:pic>
        <p:nvPicPr>
          <p:cNvPr id="16" name="Graphic 9" descr="Money">
            <a:extLst>
              <a:ext uri="{FF2B5EF4-FFF2-40B4-BE49-F238E27FC236}">
                <a16:creationId xmlns:a16="http://schemas.microsoft.com/office/drawing/2014/main" xmlns="" id="{0A024D28-6F6A-D146-A38B-CBB5E479FD5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540596" y="5130845"/>
            <a:ext cx="1335968" cy="1335968"/>
          </a:xfrm>
          <a:prstGeom prst="rect">
            <a:avLst/>
          </a:prstGeom>
        </p:spPr>
      </p:pic>
      <p:pic>
        <p:nvPicPr>
          <p:cNvPr id="17" name="Graphic 9" descr="Money">
            <a:extLst>
              <a:ext uri="{FF2B5EF4-FFF2-40B4-BE49-F238E27FC236}">
                <a16:creationId xmlns:a16="http://schemas.microsoft.com/office/drawing/2014/main" xmlns="" id="{5BFDAB28-59CC-A946-A36F-5971994190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10090847" y="5114782"/>
            <a:ext cx="1335966" cy="1335968"/>
          </a:xfrm>
          <a:prstGeom prst="rect">
            <a:avLst/>
          </a:prstGeom>
        </p:spPr>
      </p:pic>
      <p:pic>
        <p:nvPicPr>
          <p:cNvPr id="18" name="Graphic 9" descr="Money">
            <a:extLst>
              <a:ext uri="{FF2B5EF4-FFF2-40B4-BE49-F238E27FC236}">
                <a16:creationId xmlns:a16="http://schemas.microsoft.com/office/drawing/2014/main" xmlns="" id="{482DBEC8-0008-C443-BD8C-1A5E7BD669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7505603" y="6243736"/>
            <a:ext cx="1335966" cy="1335968"/>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185" name="Who must comply?"/>
          <p:cNvSpPr txBox="1">
            <a:spLocks noGrp="1"/>
          </p:cNvSpPr>
          <p:nvPr>
            <p:ph type="title"/>
          </p:nvPr>
        </p:nvSpPr>
        <p:spPr>
          <a:prstGeom prst="rect">
            <a:avLst/>
          </a:prstGeom>
        </p:spPr>
        <p:txBody>
          <a:bodyPr/>
          <a:lstStyle>
            <a:lvl1pPr>
              <a:defRPr>
                <a:solidFill>
                  <a:srgbClr val="000000"/>
                </a:solidFill>
                <a:latin typeface="Arial Rounded MT Bold"/>
                <a:ea typeface="Arial Rounded MT Bold"/>
                <a:cs typeface="Arial Rounded MT Bold"/>
                <a:sym typeface="Arial Rounded MT Bold"/>
              </a:defRPr>
            </a:lvl1pPr>
          </a:lstStyle>
          <a:p>
            <a:r>
              <a:t>Who must comply?</a:t>
            </a:r>
          </a:p>
        </p:txBody>
      </p:sp>
      <p:sp>
        <p:nvSpPr>
          <p:cNvPr id="186" name="The grantee of FTA funds bears the responsibility of ensuring compliance to Part 655 &amp; Part 40, regardless of how many layers of pass-through exist…"/>
          <p:cNvSpPr txBox="1">
            <a:spLocks noGrp="1"/>
          </p:cNvSpPr>
          <p:nvPr>
            <p:ph type="body" idx="1"/>
          </p:nvPr>
        </p:nvSpPr>
        <p:spPr>
          <a:xfrm>
            <a:off x="508000" y="2578100"/>
            <a:ext cx="11988800" cy="6380361"/>
          </a:xfrm>
          <a:prstGeom prst="rect">
            <a:avLst/>
          </a:prstGeom>
        </p:spPr>
        <p:txBody>
          <a:bodyPr>
            <a:normAutofit fontScale="92500" lnSpcReduction="20000"/>
          </a:bodyPr>
          <a:lstStyle/>
          <a:p>
            <a:pPr marL="393954" indent="-393954" defTabSz="549148">
              <a:spcBef>
                <a:spcPts val="3900"/>
              </a:spcBef>
              <a:buBlip>
                <a:blip r:embed="rId3"/>
              </a:buBlip>
              <a:defRPr sz="3196">
                <a:solidFill>
                  <a:srgbClr val="000000"/>
                </a:solidFill>
                <a:latin typeface="Arial Rounded MT Bold"/>
                <a:ea typeface="Arial Rounded MT Bold"/>
                <a:cs typeface="Arial Rounded MT Bold"/>
                <a:sym typeface="Arial Rounded MT Bold"/>
              </a:defRPr>
            </a:pPr>
            <a:r>
              <a:rPr dirty="0"/>
              <a:t>The grantee of FTA funds bears the responsibility of ensuring compliance to Part 655 &amp; Part 40, regardless of how many layers of </a:t>
            </a:r>
            <a:r>
              <a:rPr lang="en-US" dirty="0"/>
              <a:t>"</a:t>
            </a:r>
            <a:r>
              <a:rPr dirty="0"/>
              <a:t>pass-through</a:t>
            </a:r>
            <a:r>
              <a:rPr lang="en-US" dirty="0"/>
              <a:t>"</a:t>
            </a:r>
            <a:r>
              <a:rPr dirty="0"/>
              <a:t> exist</a:t>
            </a:r>
          </a:p>
          <a:p>
            <a:pPr marL="787908" lvl="1" indent="-393954" defTabSz="549148">
              <a:spcBef>
                <a:spcPts val="3900"/>
              </a:spcBef>
              <a:buBlip>
                <a:blip r:embed="rId3"/>
              </a:buBlip>
              <a:defRPr sz="3196">
                <a:solidFill>
                  <a:srgbClr val="000000"/>
                </a:solidFill>
                <a:latin typeface="Arial Rounded MT Bold"/>
                <a:ea typeface="Arial Rounded MT Bold"/>
                <a:cs typeface="Arial Rounded MT Bold"/>
                <a:sym typeface="Arial Rounded MT Bold"/>
              </a:defRPr>
            </a:pPr>
            <a:r>
              <a:rPr dirty="0"/>
              <a:t>FTA </a:t>
            </a:r>
            <a:r>
              <a:rPr lang="en-US" dirty="0"/>
              <a:t>monitors the compliance of</a:t>
            </a:r>
            <a:r>
              <a:rPr dirty="0"/>
              <a:t> the </a:t>
            </a:r>
            <a:r>
              <a:rPr lang="en-US" dirty="0"/>
              <a:t>D</a:t>
            </a:r>
            <a:r>
              <a:rPr dirty="0"/>
              <a:t>irect </a:t>
            </a:r>
            <a:r>
              <a:rPr lang="en-US" dirty="0"/>
              <a:t>G</a:t>
            </a:r>
            <a:r>
              <a:rPr dirty="0"/>
              <a:t>rantees and State DOTs</a:t>
            </a:r>
          </a:p>
          <a:p>
            <a:pPr marL="787908" lvl="1" indent="-393954" defTabSz="549148">
              <a:spcBef>
                <a:spcPts val="3900"/>
              </a:spcBef>
              <a:buBlip>
                <a:blip r:embed="rId3"/>
              </a:buBlip>
              <a:defRPr sz="3196">
                <a:solidFill>
                  <a:srgbClr val="000000"/>
                </a:solidFill>
                <a:latin typeface="Arial Rounded MT Bold"/>
                <a:ea typeface="Arial Rounded MT Bold"/>
                <a:cs typeface="Arial Rounded MT Bold"/>
                <a:sym typeface="Arial Rounded MT Bold"/>
              </a:defRPr>
            </a:pPr>
            <a:r>
              <a:rPr dirty="0"/>
              <a:t>State DOT</a:t>
            </a:r>
            <a:r>
              <a:rPr lang="en-US" dirty="0"/>
              <a:t>s and Grantees are responsible for monitoring</a:t>
            </a:r>
            <a:r>
              <a:rPr dirty="0"/>
              <a:t> the compliance of their </a:t>
            </a:r>
            <a:r>
              <a:rPr lang="en-US" dirty="0"/>
              <a:t>sub-recipients and contractors</a:t>
            </a:r>
            <a:endParaRPr dirty="0"/>
          </a:p>
          <a:p>
            <a:pPr marL="787908" lvl="1" indent="-393954" defTabSz="549148">
              <a:spcBef>
                <a:spcPts val="3900"/>
              </a:spcBef>
              <a:buBlip>
                <a:blip r:embed="rId3"/>
              </a:buBlip>
              <a:defRPr sz="3196">
                <a:solidFill>
                  <a:srgbClr val="000000"/>
                </a:solidFill>
                <a:latin typeface="Arial Rounded MT Bold"/>
                <a:ea typeface="Arial Rounded MT Bold"/>
                <a:cs typeface="Arial Rounded MT Bold"/>
                <a:sym typeface="Arial Rounded MT Bold"/>
              </a:defRPr>
            </a:pPr>
            <a:r>
              <a:rPr lang="en-US" dirty="0"/>
              <a:t>Agencies</a:t>
            </a:r>
            <a:r>
              <a:rPr dirty="0"/>
              <a:t> must oversee their contractors and service agents used to execute the testing program</a:t>
            </a:r>
          </a:p>
          <a:p>
            <a:pPr marL="1181861" lvl="2" indent="-393954" defTabSz="549148">
              <a:spcBef>
                <a:spcPts val="3900"/>
              </a:spcBef>
              <a:buBlip>
                <a:blip r:embed="rId3"/>
              </a:buBlip>
              <a:defRPr sz="3196">
                <a:solidFill>
                  <a:srgbClr val="000000"/>
                </a:solidFill>
                <a:latin typeface="Arial Rounded MT Bold"/>
                <a:ea typeface="Arial Rounded MT Bold"/>
                <a:cs typeface="Arial Rounded MT Bold"/>
                <a:sym typeface="Arial Rounded MT Bold"/>
              </a:defRPr>
            </a:pPr>
            <a:r>
              <a:rPr dirty="0"/>
              <a:t>ALL entities are subject to an FTA </a:t>
            </a:r>
            <a:r>
              <a:rPr lang="en-US" dirty="0"/>
              <a:t>Drug &amp; Alcohol Program A</a:t>
            </a:r>
            <a:r>
              <a:rPr dirty="0"/>
              <a:t>udit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pic>
        <p:nvPicPr>
          <p:cNvPr id="190" name="F10D5620-F172-4D78-AB87-753CF998F94C-L0-001.png" descr="F10D5620-F172-4D78-AB87-753CF998F94C-L0-001.png"/>
          <p:cNvPicPr>
            <a:picLocks noGrp="1"/>
          </p:cNvPicPr>
          <p:nvPr>
            <p:ph type="pic" idx="13"/>
          </p:nvPr>
        </p:nvPicPr>
        <p:blipFill>
          <a:blip r:embed="rId3">
            <a:extLst/>
          </a:blip>
          <a:stretch>
            <a:fillRect/>
          </a:stretch>
        </p:blipFill>
        <p:spPr>
          <a:xfrm>
            <a:off x="495300" y="1092200"/>
            <a:ext cx="12014200" cy="6007100"/>
          </a:xfrm>
          <a:prstGeom prst="rect">
            <a:avLst/>
          </a:prstGeom>
        </p:spPr>
      </p:pic>
      <p:sp>
        <p:nvSpPr>
          <p:cNvPr id="191" name="Methods and tools used to perform oversight"/>
          <p:cNvSpPr txBox="1">
            <a:spLocks noGrp="1"/>
          </p:cNvSpPr>
          <p:nvPr>
            <p:ph type="title"/>
          </p:nvPr>
        </p:nvSpPr>
        <p:spPr>
          <a:xfrm>
            <a:off x="508000" y="7099300"/>
            <a:ext cx="11816589" cy="1742999"/>
          </a:xfrm>
          <a:prstGeom prst="rect">
            <a:avLst/>
          </a:prstGeom>
        </p:spPr>
        <p:txBody>
          <a:bodyPr/>
          <a:lstStyle>
            <a:lvl1pPr defTabSz="531622">
              <a:defRPr sz="5824">
                <a:solidFill>
                  <a:srgbClr val="000000"/>
                </a:solidFill>
                <a:latin typeface="Arial Rounded MT Bold"/>
                <a:ea typeface="Arial Rounded MT Bold"/>
                <a:cs typeface="Arial Rounded MT Bold"/>
                <a:sym typeface="Arial Rounded MT Bold"/>
              </a:defRPr>
            </a:lvl1pPr>
          </a:lstStyle>
          <a:p>
            <a:r>
              <a:t>Methods and tools used to perform oversight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195" name="Methods for Performing Oversight"/>
          <p:cNvSpPr txBox="1">
            <a:spLocks noGrp="1"/>
          </p:cNvSpPr>
          <p:nvPr>
            <p:ph type="title"/>
          </p:nvPr>
        </p:nvSpPr>
        <p:spPr>
          <a:prstGeom prst="rect">
            <a:avLst/>
          </a:prstGeom>
        </p:spPr>
        <p:txBody>
          <a:bodyPr/>
          <a:lstStyle>
            <a:lvl1pPr defTabSz="578358">
              <a:defRPr sz="6336">
                <a:solidFill>
                  <a:srgbClr val="000000"/>
                </a:solidFill>
                <a:latin typeface="Arial Rounded MT Bold"/>
                <a:ea typeface="Arial Rounded MT Bold"/>
                <a:cs typeface="Arial Rounded MT Bold"/>
                <a:sym typeface="Arial Rounded MT Bold"/>
              </a:defRPr>
            </a:lvl1pPr>
          </a:lstStyle>
          <a:p>
            <a:r>
              <a:t>Methods for Performing Oversight</a:t>
            </a:r>
          </a:p>
        </p:txBody>
      </p:sp>
      <p:sp>
        <p:nvSpPr>
          <p:cNvPr id="196" name="Do you hire a consultant or specialist to conduct compliance reviews/audits of 5311 sub-recipients or contractors?…"/>
          <p:cNvSpPr txBox="1">
            <a:spLocks noGrp="1"/>
          </p:cNvSpPr>
          <p:nvPr>
            <p:ph type="body" idx="1"/>
          </p:nvPr>
        </p:nvSpPr>
        <p:spPr>
          <a:xfrm>
            <a:off x="396299" y="2501900"/>
            <a:ext cx="12285380" cy="6184900"/>
          </a:xfrm>
          <a:prstGeom prst="rect">
            <a:avLst/>
          </a:prstGeom>
        </p:spPr>
        <p:txBody>
          <a:bodyPr>
            <a:normAutofit/>
          </a:bodyPr>
          <a:lstStyle/>
          <a:p>
            <a:pPr marL="389763" indent="-389763" defTabSz="543305">
              <a:spcBef>
                <a:spcPts val="3900"/>
              </a:spcBef>
              <a:buBlip>
                <a:blip r:embed="rId3"/>
              </a:buBlip>
              <a:defRPr sz="3162">
                <a:solidFill>
                  <a:srgbClr val="000000"/>
                </a:solidFill>
                <a:latin typeface="Arial Rounded MT Bold"/>
                <a:ea typeface="Arial Rounded MT Bold"/>
                <a:cs typeface="Arial Rounded MT Bold"/>
                <a:sym typeface="Arial Rounded MT Bold"/>
              </a:defRPr>
            </a:pPr>
            <a:r>
              <a:rPr lang="en-US" dirty="0"/>
              <a:t>Is your oversight conducted “in-house” or by a consultant</a:t>
            </a:r>
            <a:r>
              <a:rPr dirty="0"/>
              <a:t>?</a:t>
            </a:r>
          </a:p>
          <a:p>
            <a:pPr marL="389763" indent="-389763" defTabSz="543305">
              <a:spcBef>
                <a:spcPts val="3900"/>
              </a:spcBef>
              <a:buBlip>
                <a:blip r:embed="rId3"/>
              </a:buBlip>
              <a:defRPr sz="3162">
                <a:solidFill>
                  <a:srgbClr val="000000"/>
                </a:solidFill>
                <a:latin typeface="Arial Rounded MT Bold"/>
                <a:ea typeface="Arial Rounded MT Bold"/>
                <a:cs typeface="Arial Rounded MT Bold"/>
                <a:sym typeface="Arial Rounded MT Bold"/>
              </a:defRPr>
            </a:pPr>
            <a:r>
              <a:rPr lang="en-US" dirty="0"/>
              <a:t>Frequency of monitoring (quarterly, </a:t>
            </a:r>
            <a:r>
              <a:rPr lang="en-US" dirty="0" smtClean="0"/>
              <a:t>annually)?</a:t>
            </a:r>
            <a:endParaRPr dirty="0"/>
          </a:p>
          <a:p>
            <a:pPr marL="389763" indent="-389763" defTabSz="543305">
              <a:spcBef>
                <a:spcPts val="3900"/>
              </a:spcBef>
              <a:buBlip>
                <a:blip r:embed="rId3"/>
              </a:buBlip>
              <a:defRPr sz="3162">
                <a:solidFill>
                  <a:srgbClr val="000000"/>
                </a:solidFill>
                <a:latin typeface="Arial Rounded MT Bold"/>
                <a:ea typeface="Arial Rounded MT Bold"/>
                <a:cs typeface="Arial Rounded MT Bold"/>
                <a:sym typeface="Arial Rounded MT Bold"/>
              </a:defRPr>
            </a:pPr>
            <a:r>
              <a:rPr dirty="0"/>
              <a:t>On-site reviews, electronic records review or combination? </a:t>
            </a:r>
          </a:p>
          <a:p>
            <a:pPr marL="389763" indent="-389763" defTabSz="543305">
              <a:spcBef>
                <a:spcPts val="3900"/>
              </a:spcBef>
              <a:buBlip>
                <a:blip r:embed="rId3"/>
              </a:buBlip>
              <a:defRPr sz="3162">
                <a:solidFill>
                  <a:srgbClr val="000000"/>
                </a:solidFill>
                <a:latin typeface="Arial Rounded MT Bold"/>
                <a:ea typeface="Arial Rounded MT Bold"/>
                <a:cs typeface="Arial Rounded MT Bold"/>
                <a:sym typeface="Arial Rounded MT Bold"/>
              </a:defRPr>
            </a:pPr>
            <a:r>
              <a:rPr dirty="0"/>
              <a:t>How do you handle the monitoring of a maintenance contractor that is headquartered out-of-state (such as Goodyear, Cummings, etc.)</a:t>
            </a:r>
            <a:r>
              <a:rPr lang="en-US" dirty="0"/>
              <a:t>?</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CCDC8"/>
        </a:solidFill>
        <a:effectLst/>
      </p:bgPr>
    </p:bg>
    <p:spTree>
      <p:nvGrpSpPr>
        <p:cNvPr id="1" name=""/>
        <p:cNvGrpSpPr/>
        <p:nvPr/>
      </p:nvGrpSpPr>
      <p:grpSpPr>
        <a:xfrm>
          <a:off x="0" y="0"/>
          <a:ext cx="0" cy="0"/>
          <a:chOff x="0" y="0"/>
          <a:chExt cx="0" cy="0"/>
        </a:xfrm>
      </p:grpSpPr>
      <p:sp>
        <p:nvSpPr>
          <p:cNvPr id="239" name="Methods for Performing Oversight"/>
          <p:cNvSpPr txBox="1">
            <a:spLocks noGrp="1"/>
          </p:cNvSpPr>
          <p:nvPr>
            <p:ph type="title"/>
          </p:nvPr>
        </p:nvSpPr>
        <p:spPr>
          <a:prstGeom prst="rect">
            <a:avLst/>
          </a:prstGeom>
        </p:spPr>
        <p:txBody>
          <a:bodyPr/>
          <a:lstStyle>
            <a:lvl1pPr defTabSz="578358">
              <a:defRPr sz="6336">
                <a:solidFill>
                  <a:srgbClr val="000000"/>
                </a:solidFill>
                <a:latin typeface="Arial Rounded MT Bold"/>
                <a:ea typeface="Arial Rounded MT Bold"/>
                <a:cs typeface="Arial Rounded MT Bold"/>
                <a:sym typeface="Arial Rounded MT Bold"/>
              </a:defRPr>
            </a:lvl1pPr>
          </a:lstStyle>
          <a:p>
            <a:r>
              <a:rPr dirty="0"/>
              <a:t>Methods for Performing Oversight</a:t>
            </a:r>
          </a:p>
        </p:txBody>
      </p:sp>
      <p:sp>
        <p:nvSpPr>
          <p:cNvPr id="240" name="Does your State DOT offer access to compliance training, policy templates or other resources?…"/>
          <p:cNvSpPr txBox="1">
            <a:spLocks noGrp="1"/>
          </p:cNvSpPr>
          <p:nvPr>
            <p:ph type="body" idx="1"/>
          </p:nvPr>
        </p:nvSpPr>
        <p:spPr>
          <a:xfrm>
            <a:off x="381309" y="2578100"/>
            <a:ext cx="11988801" cy="6184900"/>
          </a:xfrm>
          <a:prstGeom prst="rect">
            <a:avLst/>
          </a:prstGeom>
        </p:spPr>
        <p:txBody>
          <a:bodyPr>
            <a:normAutofit/>
          </a:bodyPr>
          <a:lstStyle/>
          <a:p>
            <a:pPr marL="419100" lvl="1" indent="0">
              <a:buNone/>
              <a:defRPr>
                <a:solidFill>
                  <a:srgbClr val="000000"/>
                </a:solidFill>
                <a:latin typeface="Arial Rounded MT Bold"/>
                <a:ea typeface="Arial Rounded MT Bold"/>
                <a:cs typeface="Arial Rounded MT Bold"/>
                <a:sym typeface="Arial Rounded MT Bold"/>
              </a:defRPr>
            </a:pPr>
            <a:r>
              <a:rPr lang="en-US" dirty="0"/>
              <a:t>Do you o</a:t>
            </a:r>
            <a:r>
              <a:rPr dirty="0"/>
              <a:t>ffer training, policy templates or other resources</a:t>
            </a:r>
            <a:r>
              <a:rPr lang="en-US" dirty="0"/>
              <a:t> to the sub-recipients/contractors to aid them in their effort to maintain compliance</a:t>
            </a:r>
            <a:r>
              <a:rPr dirty="0"/>
              <a:t>?</a:t>
            </a:r>
            <a:endParaRPr lang="en-US" dirty="0"/>
          </a:p>
          <a:p>
            <a:pPr marL="419100" lvl="1" indent="0">
              <a:buNone/>
              <a:defRPr>
                <a:solidFill>
                  <a:srgbClr val="000000"/>
                </a:solidFill>
                <a:latin typeface="Arial Rounded MT Bold"/>
                <a:ea typeface="Arial Rounded MT Bold"/>
                <a:cs typeface="Arial Rounded MT Bold"/>
                <a:sym typeface="Arial Rounded MT Bold"/>
              </a:defRPr>
            </a:pPr>
            <a:r>
              <a:rPr lang="en-US" dirty="0"/>
              <a:t>Do your sub-recipients/contractors participate in a random pool consortium?</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202</TotalTime>
  <Words>1349</Words>
  <Application>Microsoft Office PowerPoint</Application>
  <PresentationFormat>Custom</PresentationFormat>
  <Paragraphs>102</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 Rounded MT Bold</vt:lpstr>
      <vt:lpstr>Avenir Book</vt:lpstr>
      <vt:lpstr>Gill Sans</vt:lpstr>
      <vt:lpstr>Gill Sans Light</vt:lpstr>
      <vt:lpstr>Helvetica</vt:lpstr>
      <vt:lpstr>Helvetica Neue</vt:lpstr>
      <vt:lpstr>New_Template3</vt:lpstr>
      <vt:lpstr>Best Practices  Panel Discussion</vt:lpstr>
      <vt:lpstr>Session agenda</vt:lpstr>
      <vt:lpstr>Regulations</vt:lpstr>
      <vt:lpstr>Who must comply?</vt:lpstr>
      <vt:lpstr>Follow the money</vt:lpstr>
      <vt:lpstr>Who must comply?</vt:lpstr>
      <vt:lpstr>Methods and tools used to perform oversight</vt:lpstr>
      <vt:lpstr>Methods for Performing Oversight</vt:lpstr>
      <vt:lpstr>Methods for Performing Oversight</vt:lpstr>
      <vt:lpstr>Tools for monitoring compliance</vt:lpstr>
      <vt:lpstr>Records review</vt:lpstr>
      <vt:lpstr>Contractors</vt:lpstr>
      <vt:lpstr>Best Practices- Contractors</vt:lpstr>
      <vt:lpstr>PowerPoint Presentation</vt:lpstr>
      <vt:lpstr>Service agents </vt:lpstr>
      <vt:lpstr>MONITORING  service agents</vt:lpstr>
      <vt:lpstr>Best practices-service agents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Roundtable</dc:title>
  <cp:lastModifiedBy>DeCoste, Lori (Volpe)</cp:lastModifiedBy>
  <cp:revision>18</cp:revision>
  <dcterms:modified xsi:type="dcterms:W3CDTF">2019-03-13T19:41:59Z</dcterms:modified>
</cp:coreProperties>
</file>